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35" r:id="rId3"/>
    <p:sldId id="313" r:id="rId4"/>
    <p:sldId id="317" r:id="rId5"/>
    <p:sldId id="316" r:id="rId6"/>
    <p:sldId id="264" r:id="rId7"/>
    <p:sldId id="276" r:id="rId8"/>
    <p:sldId id="336" r:id="rId9"/>
    <p:sldId id="277" r:id="rId10"/>
    <p:sldId id="278" r:id="rId11"/>
    <p:sldId id="279" r:id="rId12"/>
    <p:sldId id="280" r:id="rId13"/>
    <p:sldId id="281" r:id="rId14"/>
    <p:sldId id="323" r:id="rId15"/>
    <p:sldId id="282" r:id="rId16"/>
    <p:sldId id="287" r:id="rId17"/>
    <p:sldId id="284" r:id="rId18"/>
    <p:sldId id="334" r:id="rId19"/>
    <p:sldId id="285" r:id="rId20"/>
    <p:sldId id="288" r:id="rId21"/>
    <p:sldId id="289" r:id="rId22"/>
    <p:sldId id="290" r:id="rId23"/>
    <p:sldId id="291" r:id="rId24"/>
    <p:sldId id="321" r:id="rId25"/>
    <p:sldId id="292" r:id="rId26"/>
    <p:sldId id="293" r:id="rId27"/>
    <p:sldId id="294" r:id="rId28"/>
    <p:sldId id="295" r:id="rId29"/>
    <p:sldId id="331" r:id="rId30"/>
    <p:sldId id="332" r:id="rId31"/>
    <p:sldId id="298" r:id="rId32"/>
    <p:sldId id="324" r:id="rId33"/>
    <p:sldId id="328" r:id="rId34"/>
    <p:sldId id="329" r:id="rId35"/>
    <p:sldId id="300" r:id="rId36"/>
    <p:sldId id="301" r:id="rId37"/>
    <p:sldId id="302" r:id="rId38"/>
    <p:sldId id="308" r:id="rId39"/>
    <p:sldId id="309" r:id="rId40"/>
    <p:sldId id="310" r:id="rId41"/>
    <p:sldId id="337" r:id="rId42"/>
    <p:sldId id="330" r:id="rId43"/>
    <p:sldId id="303" r:id="rId44"/>
    <p:sldId id="304" r:id="rId45"/>
    <p:sldId id="306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92D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4211"/>
  </p:normalViewPr>
  <p:slideViewPr>
    <p:cSldViewPr snapToGrid="0" snapToObjects="1">
      <p:cViewPr varScale="1">
        <p:scale>
          <a:sx n="51" d="100"/>
          <a:sy n="51" d="100"/>
        </p:scale>
        <p:origin x="-690" y="-8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456" y="19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ize.i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I’m going to talk</a:t>
            </a:r>
            <a:r>
              <a:rPr lang="en-US" baseline="0" dirty="0"/>
              <a:t> about smart contracts and the challenge of authenticated data feeds and our solution, Town Crier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a data feed </a:t>
            </a:r>
            <a:r>
              <a:rPr lang="en-US" baseline="0" dirty="0" err="1" smtClean="0"/>
              <a:t>system,proveide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auyhenticated</a:t>
            </a:r>
            <a:r>
              <a:rPr lang="en-US" baseline="0" dirty="0" smtClean="0"/>
              <a:t> data feed for smart contract</a:t>
            </a:r>
            <a:endParaRPr lang="en-US" baseline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way to look at this is that the adversary controls the network, which includes everything outside the enclave and two other components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From now on I’ll describe how we addressed this problem for smart contracts while</a:t>
            </a:r>
            <a:r>
              <a:rPr lang="en-US" sz="2400" b="0" i="0" baseline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solving the critical problem of secure data delivery.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542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如何保证数据来自</a:t>
            </a:r>
            <a:r>
              <a:rPr lang="en-US" altLang="zh-CN" dirty="0" smtClean="0"/>
              <a:t>TC</a:t>
            </a:r>
            <a:r>
              <a:rPr lang="zh-CN" altLang="en-US" dirty="0" smtClean="0"/>
              <a:t>而不是隔壁老王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由</a:t>
            </a:r>
            <a:r>
              <a:rPr lang="en-US" altLang="zh-CN" dirty="0" smtClean="0"/>
              <a:t>Blockchain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verification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0940" indent="-250940" defTabSz="403097">
              <a:spcBef>
                <a:spcPts val="600"/>
              </a:spcBef>
              <a:defRPr sz="3795"/>
            </a:pPr>
            <a:r>
              <a:rPr lang="en-US" dirty="0"/>
              <a:t>Solution: Free!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TLS connection </a:t>
            </a:r>
            <a:r>
              <a:rPr lang="en-US" i="1" dirty="0"/>
              <a:t>terminates in enclave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We just need to trust (attested) TC code to fetch correct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39573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0940" indent="-250940" defTabSz="403097">
              <a:spcBef>
                <a:spcPts val="600"/>
              </a:spcBef>
              <a:defRPr sz="3795"/>
            </a:pPr>
            <a:r>
              <a:rPr lang="en-US" dirty="0"/>
              <a:t>Solution: Free!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TLS connection </a:t>
            </a:r>
            <a:r>
              <a:rPr lang="en-US" i="1" dirty="0"/>
              <a:t>terminates in enclave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We just need to trust (attested) TC code to fetch correct </a:t>
            </a:r>
            <a:r>
              <a:rPr lang="en-US" dirty="0" smtClean="0"/>
              <a:t>data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endParaRPr lang="en-US" dirty="0" smtClean="0"/>
          </a:p>
          <a:p>
            <a:pPr marL="690086" lvl="1" indent="-383381" defTabSz="403097">
              <a:spcBef>
                <a:spcPts val="600"/>
              </a:spcBef>
              <a:defRPr sz="3105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7407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isn't great, but one can think of still worse examples, like financial instruments that disclose people's trades</a:t>
            </a:r>
          </a:p>
        </p:txBody>
      </p:sp>
    </p:spTree>
    <p:extLst>
      <p:ext uri="{BB962C8B-B14F-4D97-AF65-F5344CB8AC3E}">
        <p14:creationId xmlns:p14="http://schemas.microsoft.com/office/powerpoint/2010/main" xmlns="" val="1518994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fair exchange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SteamTrader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needs to verify delivery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350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I’m describing smart contracts here in the sense of Ethereum, the best known smart contract system, which has recently launched</a:t>
            </a:r>
          </a:p>
          <a:p>
            <a:r>
              <a:rPr dirty="0"/>
              <a:t>Execution enforced by network: Just as you can't stop payments in Bitcoin, no one can prevent a contract from executing… with certain notable exceptions</a:t>
            </a:r>
            <a:r>
              <a:rPr lang="en-US" dirty="0"/>
              <a:t>.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abstraction</a:t>
            </a:r>
            <a:r>
              <a:rPr lang="en-US" baseline="0" dirty="0"/>
              <a:t> we promote is to </a:t>
            </a:r>
            <a:r>
              <a:rPr lang="en-US" dirty="0"/>
              <a:t>view smart</a:t>
            </a:r>
            <a:r>
              <a:rPr lang="en-US" baseline="0" dirty="0"/>
              <a:t> contract </a:t>
            </a:r>
            <a:r>
              <a:rPr lang="en-US" dirty="0"/>
              <a:t>as a virtual trusted third party</a:t>
            </a:r>
            <a:r>
              <a:rPr lang="en-US" baseline="0" dirty="0"/>
              <a:t> </a:t>
            </a:r>
            <a:r>
              <a:rPr lang="en-US" dirty="0"/>
              <a:t>with public state.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throughout this presentation, </a:t>
            </a:r>
            <a:r>
              <a:rPr lang="en-US" dirty="0"/>
              <a:t>We’ll use a smart contract</a:t>
            </a:r>
            <a:r>
              <a:rPr lang="en-US" baseline="0" dirty="0"/>
              <a:t> for </a:t>
            </a:r>
            <a:r>
              <a:rPr lang="en-US" dirty="0"/>
              <a:t>flight</a:t>
            </a:r>
            <a:r>
              <a:rPr lang="en-US" baseline="0" dirty="0"/>
              <a:t> delay insurance as a running example. As its name suggests, with such as an insurance, one can purchase policies for her flight and gets paid back if the flight is delayed. With a trusted third party (as in this case), it is trivial to implement this insurance.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Luckily,</a:t>
            </a:r>
            <a:r>
              <a:rPr lang="en-US" baseline="0" dirty="0"/>
              <a:t> a smart contract is such a third party that we can trust for its integrity. </a:t>
            </a:r>
            <a:r>
              <a:rPr lang="en-US" dirty="0"/>
              <a:t>So it sound</a:t>
            </a:r>
            <a:r>
              <a:rPr lang="en-US" baseline="0" dirty="0"/>
              <a:t>s like we can drop in a smart contract and we’re good to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668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smart contract enables us to do exactly the same as with a virtual trusted third party.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27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0034" indent="-280034" defTabSz="368045">
              <a:spcBef>
                <a:spcPts val="600"/>
              </a:spcBef>
              <a:defRPr sz="3465"/>
            </a:pPr>
            <a:r>
              <a:rPr lang="en-US" dirty="0"/>
              <a:t>One</a:t>
            </a:r>
            <a:r>
              <a:rPr lang="en-US" baseline="0" dirty="0"/>
              <a:t> critical piece is missing. </a:t>
            </a:r>
            <a:r>
              <a:rPr lang="en-US" dirty="0" err="1"/>
              <a:t>Blockchains</a:t>
            </a:r>
            <a:r>
              <a:rPr lang="en-US" dirty="0"/>
              <a:t> are self-contained (can't browse internet).</a:t>
            </a:r>
            <a:r>
              <a:rPr lang="en-US" baseline="0" dirty="0"/>
              <a:t> </a:t>
            </a:r>
            <a:r>
              <a:rPr lang="en-US" dirty="0"/>
              <a:t>Data must be injected from user account!</a:t>
            </a:r>
          </a:p>
        </p:txBody>
      </p:sp>
    </p:spTree>
    <p:extLst>
      <p:ext uri="{BB962C8B-B14F-4D97-AF65-F5344CB8AC3E}">
        <p14:creationId xmlns:p14="http://schemas.microsoft.com/office/powerpoint/2010/main" xmlns="" val="107000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You'll hear a lot today about smart contracts. Smart contracts are one of the most exciting developments in blockchain technology. </a:t>
            </a:r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it's a financial instrument it needs access to equity prices. [Animation] Other smart contracts may need commodity prices, webpage contents, etc.</a:t>
            </a:r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Smart contracts are data-hungry blockchain objects and today there's a lack of good ways to feed them. There are no robust and highly trustworthy data feeds.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Shape 5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 dirty="0">
                <a:hlinkClick r:id="rId3"/>
              </a:rPr>
              <a:t>oraclize.it</a:t>
            </a:r>
            <a:r>
              <a:rPr dirty="0"/>
              <a:t>: (1) Relies on reputations of small entities (TLSnotary + </a:t>
            </a:r>
            <a:r>
              <a:rPr u="sng" dirty="0">
                <a:hlinkClick r:id="rId3"/>
              </a:rPr>
              <a:t>oraclize.it</a:t>
            </a:r>
            <a:r>
              <a:rPr dirty="0"/>
              <a:t>); (2) </a:t>
            </a:r>
            <a:r>
              <a:rPr lang="en-US" dirty="0"/>
              <a:t>raw data </a:t>
            </a:r>
            <a:r>
              <a:rPr dirty="0"/>
              <a:t>format; (3) No confidentiality</a:t>
            </a:r>
          </a:p>
          <a:p>
            <a:endParaRPr dirty="0"/>
          </a:p>
          <a:p>
            <a:r>
              <a:rPr dirty="0"/>
              <a:t>Big brokers: (1) Hasn't happened; (2) Source fragmentation; (3) Confidentiality?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完整性</a:t>
            </a:r>
            <a:r>
              <a:rPr lang="zh-CN" altLang="en-US" baseline="0" dirty="0" smtClean="0"/>
              <a:t> 机密性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 descr="Granite"/>
          <p:cNvSpPr/>
          <p:nvPr/>
        </p:nvSpPr>
        <p:spPr>
          <a:xfrm>
            <a:off x="758613" y="1842346"/>
            <a:ext cx="10837335" cy="108374"/>
          </a:xfrm>
          <a:prstGeom prst="roundRect">
            <a:avLst>
              <a:gd name="adj" fmla="val 11719"/>
            </a:avLst>
          </a:prstGeom>
          <a:blipFill>
            <a:blip r:embed="rId2" cstate="print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0187093" y="8886105"/>
            <a:ext cx="2709335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649217" y="128765"/>
            <a:ext cx="11700225" cy="2147075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9322496" y="9034367"/>
            <a:ext cx="3026945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914400">
              <a:spcBef>
                <a:spcPts val="7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975359" y="108373"/>
            <a:ext cx="11054082" cy="2167467"/>
          </a:xfrm>
          <a:prstGeom prst="rect">
            <a:avLst/>
          </a:prstGeom>
        </p:spPr>
        <p:txBody>
          <a:bodyPr lIns="65476" tIns="65476" rIns="65476" bIns="65476">
            <a:noAutofit/>
          </a:bodyPr>
          <a:lstStyle>
            <a:lvl1pPr defTabSz="914400"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1000"/>
              </a:spcBef>
              <a:defRPr sz="5600"/>
            </a:lvl1pPr>
            <a:lvl2pPr>
              <a:spcBef>
                <a:spcPts val="1000"/>
              </a:spcBef>
              <a:defRPr sz="4800"/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952500" y="23876"/>
            <a:ext cx="11099800" cy="162204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952500" y="1901952"/>
            <a:ext cx="11099800" cy="6988048"/>
          </a:xfrm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2200"/>
              </a:spcBef>
              <a:defRPr sz="5500"/>
            </a:lvl1pPr>
            <a:lvl2pPr>
              <a:spcBef>
                <a:spcPts val="2200"/>
              </a:spcBef>
              <a:defRPr sz="4500"/>
            </a:lvl2pPr>
            <a:lvl3pPr>
              <a:spcBef>
                <a:spcPts val="2200"/>
              </a:spcBef>
            </a:lvl3pPr>
            <a:lvl4pPr>
              <a:spcBef>
                <a:spcPts val="2200"/>
              </a:spcBef>
            </a:lvl4pPr>
            <a:lvl5pPr>
              <a:spcBef>
                <a:spcPts val="2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18796" y="9385852"/>
            <a:ext cx="3236976" cy="365760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October 25, 2016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18180" y="9385852"/>
            <a:ext cx="3091688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CCS’16, Vienna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291072" y="9385974"/>
            <a:ext cx="6713728" cy="3657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Town Crier: An Authenticated Data Feed for Smart Contracts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290868" y="9251950"/>
            <a:ext cx="41036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 lang="mr-IN" smtClean="0"/>
              <a:pPr/>
              <a:t>‹#›</a:t>
            </a:fld>
            <a:endParaRPr lang="mr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2D0EC-C780-F641-B41D-689986F62727}" type="datetimeFigureOut">
              <a:rPr lang="en-US" smtClean="0"/>
              <a:pPr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</p:sldLayoutIdLst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90945" marR="0" indent="-29094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7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45.jpe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2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6.jpe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2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6.jpeg"/><Relationship Id="rId9" Type="http://schemas.openxmlformats.org/officeDocument/2006/relationships/image" Target="../media/image34.png"/><Relationship Id="rId1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58.png"/><Relationship Id="rId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33.png"/><Relationship Id="rId11" Type="http://schemas.openxmlformats.org/officeDocument/2006/relationships/image" Target="../media/image61.png"/><Relationship Id="rId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62.jpe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4.emf"/><Relationship Id="rId5" Type="http://schemas.openxmlformats.org/officeDocument/2006/relationships/image" Target="../media/image80.png"/><Relationship Id="rId10" Type="http://schemas.openxmlformats.org/officeDocument/2006/relationships/image" Target="../media/image10.png"/><Relationship Id="rId4" Type="http://schemas.openxmlformats.org/officeDocument/2006/relationships/image" Target="../media/image79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3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89.png"/><Relationship Id="rId11" Type="http://schemas.openxmlformats.org/officeDocument/2006/relationships/image" Target="../media/image82.png"/><Relationship Id="rId5" Type="http://schemas.openxmlformats.org/officeDocument/2006/relationships/image" Target="../media/image91.png"/><Relationship Id="rId10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0.png"/><Relationship Id="rId1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3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89.png"/><Relationship Id="rId11" Type="http://schemas.openxmlformats.org/officeDocument/2006/relationships/image" Target="../media/image82.png"/><Relationship Id="rId5" Type="http://schemas.openxmlformats.org/officeDocument/2006/relationships/image" Target="../media/image91.png"/><Relationship Id="rId15" Type="http://schemas.openxmlformats.org/officeDocument/2006/relationships/image" Target="../media/image87.jpeg"/><Relationship Id="rId10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0.pn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3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89.png"/><Relationship Id="rId11" Type="http://schemas.openxmlformats.org/officeDocument/2006/relationships/image" Target="../media/image82.png"/><Relationship Id="rId5" Type="http://schemas.openxmlformats.org/officeDocument/2006/relationships/image" Target="../media/image91.png"/><Relationship Id="rId10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0.png"/><Relationship Id="rId1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76.png"/><Relationship Id="rId5" Type="http://schemas.openxmlformats.org/officeDocument/2006/relationships/image" Target="../media/image93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98.png"/><Relationship Id="rId17" Type="http://schemas.openxmlformats.org/officeDocument/2006/relationships/image" Target="../media/image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02.png"/><Relationship Id="rId1" Type="http://schemas.openxmlformats.org/officeDocument/2006/relationships/tags" Target="../tags/tag28.xml"/><Relationship Id="rId6" Type="http://schemas.openxmlformats.org/officeDocument/2006/relationships/image" Target="../media/image76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101.png"/><Relationship Id="rId10" Type="http://schemas.openxmlformats.org/officeDocument/2006/relationships/image" Target="../media/image89.png"/><Relationship Id="rId4" Type="http://schemas.openxmlformats.org/officeDocument/2006/relationships/image" Target="../media/image94.emf"/><Relationship Id="rId9" Type="http://schemas.openxmlformats.org/officeDocument/2006/relationships/image" Target="../media/image85.png"/><Relationship Id="rId1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8.png"/><Relationship Id="rId3" Type="http://schemas.openxmlformats.org/officeDocument/2006/relationships/image" Target="../media/image95.png"/><Relationship Id="rId7" Type="http://schemas.openxmlformats.org/officeDocument/2006/relationships/image" Target="../media/image76.png"/><Relationship Id="rId12" Type="http://schemas.openxmlformats.org/officeDocument/2006/relationships/image" Target="../media/image10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image" Target="../media/image89.png"/><Relationship Id="rId5" Type="http://schemas.openxmlformats.org/officeDocument/2006/relationships/image" Target="../media/image36.png"/><Relationship Id="rId10" Type="http://schemas.openxmlformats.org/officeDocument/2006/relationships/image" Target="../media/image85.png"/><Relationship Id="rId4" Type="http://schemas.openxmlformats.org/officeDocument/2006/relationships/image" Target="../media/image103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6.jpe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7.png"/><Relationship Id="rId7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8.png"/><Relationship Id="rId3" Type="http://schemas.openxmlformats.org/officeDocument/2006/relationships/image" Target="../media/image110.jpe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34.png"/><Relationship Id="rId5" Type="http://schemas.openxmlformats.org/officeDocument/2006/relationships/image" Target="../media/image85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1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eg"/><Relationship Id="rId5" Type="http://schemas.openxmlformats.org/officeDocument/2006/relationships/image" Target="../media/image89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0" y="1"/>
            <a:ext cx="13004800" cy="3035634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/>
          <a:p>
            <a:pPr defTabSz="490727">
              <a:defRPr sz="6804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Town Crier: </a:t>
            </a:r>
          </a:p>
          <a:p>
            <a:pPr defTabSz="490727">
              <a:defRPr sz="58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 Authenticated Data Feed </a:t>
            </a:r>
          </a:p>
          <a:p>
            <a:pPr defTabSz="490727">
              <a:defRPr sz="58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Smart Contracts</a:t>
            </a:r>
          </a:p>
        </p:txBody>
      </p:sp>
      <p:sp>
        <p:nvSpPr>
          <p:cNvPr id="292" name="Shape 292"/>
          <p:cNvSpPr/>
          <p:nvPr/>
        </p:nvSpPr>
        <p:spPr>
          <a:xfrm>
            <a:off x="534032" y="3931343"/>
            <a:ext cx="654196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b="1" u="sng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Fan Zhang*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Ethan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Cecchetti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Kyle Croman, Elaine Shi, and Ari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Juels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*fanz@cs.cornell.edu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79577" y="3376751"/>
            <a:ext cx="3315373" cy="4107361"/>
            <a:chOff x="6697738" y="3035635"/>
            <a:chExt cx="4248905" cy="5263898"/>
          </a:xfrm>
        </p:grpSpPr>
        <p:sp>
          <p:nvSpPr>
            <p:cNvPr id="294" name="Shape 294"/>
            <p:cNvSpPr/>
            <p:nvPr/>
          </p:nvSpPr>
          <p:spPr>
            <a:xfrm>
              <a:off x="6697738" y="3035635"/>
              <a:ext cx="4248905" cy="5263898"/>
            </a:xfrm>
            <a:prstGeom prst="rect">
              <a:avLst/>
            </a:prstGeom>
            <a:solidFill>
              <a:srgbClr val="95FA5A"/>
            </a:solidFill>
            <a:ln w="38100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  <a:reflection stA="75737" endPos="40000" dir="5400000" sy="-100000" algn="bl" rotWithShape="0"/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95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922815" y="5252505"/>
              <a:ext cx="2913601" cy="259511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6" name="pasted-image.jpg"/>
            <p:cNvPicPr>
              <a:picLocks/>
            </p:cNvPicPr>
            <p:nvPr/>
          </p:nvPicPr>
          <p:blipFill>
            <a:blip r:embed="rId4" cstate="print">
              <a:extLst/>
            </a:blip>
            <a:srcRect l="7746" t="32284" r="45987" b="22525"/>
            <a:stretch>
              <a:fillRect/>
            </a:stretch>
          </p:blipFill>
          <p:spPr>
            <a:xfrm>
              <a:off x="6921110" y="3288750"/>
              <a:ext cx="3802163" cy="198255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97" name="image30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8991252" y="3035635"/>
            <a:ext cx="4159698" cy="5531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https://static1.squarespace.com/static/55ad7827e4b07b96f9b574fb/t/55b052b1e4b068ed2bbabbe5/1437618866965/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640" y="7383675"/>
            <a:ext cx="1723927" cy="17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170663?v=3&amp;s=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3326" y="7480155"/>
            <a:ext cx="1608462" cy="16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qph.ec.quoracdn.net/main-qimg-5473a1cc727ea7c45ef8d368c5d1a9f1?convert_to_webp=tr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5031" y="7855249"/>
            <a:ext cx="3085021" cy="14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4900" y="7777440"/>
            <a:ext cx="5918257" cy="1330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41361"/>
    </mc:Choice>
    <mc:Fallback>
      <p:transition advTm="413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asted-image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043643" y="3238682"/>
            <a:ext cx="4387586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193836" y="1553552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952500" y="173065"/>
            <a:ext cx="11099800" cy="1190564"/>
          </a:xfrm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dirty="0"/>
              <a:t>Town Crier (TC): Basic Idea</a:t>
            </a:r>
          </a:p>
        </p:txBody>
      </p:sp>
      <p:sp>
        <p:nvSpPr>
          <p:cNvPr id="582" name="Shape 582"/>
          <p:cNvSpPr/>
          <p:nvPr/>
        </p:nvSpPr>
        <p:spPr>
          <a:xfrm>
            <a:off x="8658635" y="1738303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586" name="Group 586"/>
          <p:cNvGrpSpPr/>
          <p:nvPr/>
        </p:nvGrpSpPr>
        <p:grpSpPr>
          <a:xfrm>
            <a:off x="7720565" y="3150338"/>
            <a:ext cx="5033742" cy="3708695"/>
            <a:chOff x="0" y="0"/>
            <a:chExt cx="5033741" cy="3708693"/>
          </a:xfrm>
        </p:grpSpPr>
        <p:pic>
          <p:nvPicPr>
            <p:cNvPr id="583" name="image08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0" y="-1"/>
              <a:ext cx="5033742" cy="3708695"/>
            </a:xfrm>
            <a:prstGeom prst="rect">
              <a:avLst/>
            </a:prstGeom>
            <a:ln w="25400" cap="flat">
              <a:solidFill>
                <a:srgbClr val="695D46"/>
              </a:solidFill>
              <a:prstDash val="solid"/>
              <a:round/>
            </a:ln>
            <a:effectLst/>
          </p:spPr>
        </p:pic>
        <p:sp>
          <p:nvSpPr>
            <p:cNvPr id="584" name="Shape 584"/>
            <p:cNvSpPr/>
            <p:nvPr/>
          </p:nvSpPr>
          <p:spPr>
            <a:xfrm>
              <a:off x="1" y="250525"/>
              <a:ext cx="4941654" cy="10581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85" name="image09.gi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148054" y="250471"/>
              <a:ext cx="2645548" cy="105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Group 590"/>
          <p:cNvGrpSpPr/>
          <p:nvPr/>
        </p:nvGrpSpPr>
        <p:grpSpPr>
          <a:xfrm>
            <a:off x="640525" y="3194265"/>
            <a:ext cx="3005170" cy="3652529"/>
            <a:chOff x="-15015" y="-64983"/>
            <a:chExt cx="3005168" cy="3652527"/>
          </a:xfrm>
        </p:grpSpPr>
        <p:sp>
          <p:nvSpPr>
            <p:cNvPr id="587" name="Shape 58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88" name="pasted-image.pdf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9" name="Shape 58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591" name="Shape 591"/>
          <p:cNvSpPr/>
          <p:nvPr/>
        </p:nvSpPr>
        <p:spPr>
          <a:xfrm>
            <a:off x="78870" y="1507933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8" name="Group 598"/>
          <p:cNvGrpSpPr/>
          <p:nvPr/>
        </p:nvGrpSpPr>
        <p:grpSpPr>
          <a:xfrm>
            <a:off x="2972680" y="1948241"/>
            <a:ext cx="3020921" cy="1999900"/>
            <a:chOff x="0" y="-93903"/>
            <a:chExt cx="3020919" cy="1999898"/>
          </a:xfrm>
        </p:grpSpPr>
        <p:sp>
          <p:nvSpPr>
            <p:cNvPr id="592" name="Shape 592"/>
            <p:cNvSpPr/>
            <p:nvPr/>
          </p:nvSpPr>
          <p:spPr>
            <a:xfrm>
              <a:off x="-1" y="0"/>
              <a:ext cx="3020921" cy="152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90514" y="1419945"/>
              <a:ext cx="253435" cy="253435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22041" y="1648730"/>
              <a:ext cx="168955" cy="168955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16816" y="1821516"/>
              <a:ext cx="84480" cy="84480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53395" y="77471"/>
              <a:ext cx="2768172" cy="1293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18361" y="-93904"/>
              <a:ext cx="1970775" cy="1628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Is DL 2777 delayed?</a:t>
              </a:r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4028387" y="3034644"/>
            <a:ext cx="4364373" cy="2609889"/>
            <a:chOff x="0" y="0"/>
            <a:chExt cx="4364371" cy="2609888"/>
          </a:xfrm>
        </p:grpSpPr>
        <p:grpSp>
          <p:nvGrpSpPr>
            <p:cNvPr id="603" name="Group 603"/>
            <p:cNvGrpSpPr/>
            <p:nvPr/>
          </p:nvGrpSpPr>
          <p:grpSpPr>
            <a:xfrm>
              <a:off x="1179305" y="0"/>
              <a:ext cx="2038618" cy="2609888"/>
              <a:chOff x="-2" y="0"/>
              <a:chExt cx="2038617" cy="2609887"/>
            </a:xfrm>
          </p:grpSpPr>
          <p:grpSp>
            <p:nvGrpSpPr>
              <p:cNvPr id="601" name="Group 601"/>
              <p:cNvGrpSpPr/>
              <p:nvPr/>
            </p:nvGrpSpPr>
            <p:grpSpPr>
              <a:xfrm>
                <a:off x="-2" y="993080"/>
                <a:ext cx="2038617" cy="1616807"/>
                <a:chOff x="-1" y="-13737"/>
                <a:chExt cx="2038615" cy="1616806"/>
              </a:xfrm>
            </p:grpSpPr>
            <p:sp>
              <p:nvSpPr>
                <p:cNvPr id="599" name="Shape 599"/>
                <p:cNvSpPr/>
                <p:nvPr/>
              </p:nvSpPr>
              <p:spPr>
                <a:xfrm>
                  <a:off x="-1" y="-1"/>
                  <a:ext cx="2038615" cy="1589335"/>
                </a:xfrm>
                <a:prstGeom prst="rect">
                  <a:avLst/>
                </a:prstGeom>
                <a:solidFill>
                  <a:srgbClr val="FFF2CC"/>
                </a:solidFill>
                <a:ln w="50800" cap="flat">
                  <a:solidFill>
                    <a:srgbClr val="7F6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defTabSz="1733973">
                    <a:defRPr sz="2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00" name="Shape 600"/>
                <p:cNvSpPr/>
                <p:nvPr/>
              </p:nvSpPr>
              <p:spPr>
                <a:xfrm>
                  <a:off x="-1" y="-13737"/>
                  <a:ext cx="2038615" cy="16168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30026" tIns="130026" rIns="130026" bIns="130026" numCol="1" anchor="ctr">
                  <a:spAutoFit/>
                </a:bodyPr>
                <a:lstStyle/>
                <a:p>
                  <a:pPr defTabSz="1733973">
                    <a:defRPr sz="56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4400" dirty="0"/>
                    <a:t>Town</a:t>
                  </a:r>
                </a:p>
                <a:p>
                  <a:pPr defTabSz="1733973">
                    <a:defRPr sz="56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4400" dirty="0"/>
                    <a:t>Crier</a:t>
                  </a:r>
                </a:p>
              </p:txBody>
            </p:sp>
          </p:grpSp>
          <p:pic>
            <p:nvPicPr>
              <p:cNvPr id="602" name="image30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" name="Shape 604"/>
            <p:cNvSpPr/>
            <p:nvPr/>
          </p:nvSpPr>
          <p:spPr>
            <a:xfrm>
              <a:off x="2967370" y="1459454"/>
              <a:ext cx="1397001" cy="732303"/>
            </a:xfrm>
            <a:prstGeom prst="leftRightArrow">
              <a:avLst>
                <a:gd name="adj1" fmla="val 32000"/>
                <a:gd name="adj2" fmla="val 76307"/>
              </a:avLst>
            </a:prstGeom>
            <a:blipFill rotWithShape="1">
              <a:blip r:embed="rId8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0" y="1459454"/>
              <a:ext cx="1397000" cy="732303"/>
            </a:xfrm>
            <a:prstGeom prst="leftRightArrow">
              <a:avLst>
                <a:gd name="adj1" fmla="val 32000"/>
                <a:gd name="adj2" fmla="val 76307"/>
              </a:avLst>
            </a:prstGeom>
            <a:blipFill rotWithShape="1">
              <a:blip r:embed="rId8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07" name="Shape 607"/>
          <p:cNvSpPr/>
          <p:nvPr/>
        </p:nvSpPr>
        <p:spPr>
          <a:xfrm>
            <a:off x="366387" y="7472870"/>
            <a:ext cx="12272026" cy="166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332993">
              <a:defRPr sz="456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>
                <a:solidFill>
                  <a:schemeClr val="accent5"/>
                </a:solidFill>
              </a:rPr>
              <a:t>Authenticity property</a:t>
            </a:r>
            <a:r>
              <a:rPr sz="4400" dirty="0"/>
              <a:t>: Data delivered by TC is exactly as served on source site XYZ.com</a:t>
            </a:r>
          </a:p>
        </p:txBody>
      </p:sp>
      <p:grpSp>
        <p:nvGrpSpPr>
          <p:cNvPr id="31" name="Group 586"/>
          <p:cNvGrpSpPr/>
          <p:nvPr/>
        </p:nvGrpSpPr>
        <p:grpSpPr>
          <a:xfrm>
            <a:off x="7720566" y="3166211"/>
            <a:ext cx="5033742" cy="3708695"/>
            <a:chOff x="0" y="0"/>
            <a:chExt cx="5033741" cy="3708693"/>
          </a:xfrm>
        </p:grpSpPr>
        <p:pic>
          <p:nvPicPr>
            <p:cNvPr id="32" name="image08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0" y="-1"/>
              <a:ext cx="5033742" cy="3708695"/>
            </a:xfrm>
            <a:prstGeom prst="rect">
              <a:avLst/>
            </a:prstGeom>
            <a:ln w="25400" cap="flat">
              <a:solidFill>
                <a:srgbClr val="695D46"/>
              </a:solidFill>
              <a:prstDash val="solid"/>
              <a:round/>
            </a:ln>
            <a:effectLst/>
          </p:spPr>
        </p:pic>
        <p:sp>
          <p:nvSpPr>
            <p:cNvPr id="33" name="Shape 584"/>
            <p:cNvSpPr/>
            <p:nvPr/>
          </p:nvSpPr>
          <p:spPr>
            <a:xfrm>
              <a:off x="1" y="250525"/>
              <a:ext cx="4941654" cy="10581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4" name="image09.gi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148054" y="250471"/>
              <a:ext cx="2645548" cy="105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96341"/>
    </mc:Choice>
    <mc:Fallback>
      <p:transition advTm="9634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5625E-6 L -0.5708 -0.0021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40" y="-1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2" animBg="1" advAuto="0"/>
      <p:bldP spid="598" grpId="1" animBg="1" advAuto="0"/>
      <p:bldP spid="606" grpId="5" animBg="1" advAuto="0"/>
      <p:bldP spid="607" grpId="6" animBg="1" advAuto="0"/>
      <p:bldP spid="3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asted-image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043643" y="3702917"/>
            <a:ext cx="4387586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/>
        </p:nvSpPr>
        <p:spPr>
          <a:xfrm>
            <a:off x="193836" y="2017787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1104307" y="21257"/>
            <a:ext cx="11099801" cy="2159001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How to ensure authenticity?</a:t>
            </a:r>
          </a:p>
        </p:txBody>
      </p:sp>
      <p:sp>
        <p:nvSpPr>
          <p:cNvPr id="615" name="Shape 615"/>
          <p:cNvSpPr/>
          <p:nvPr/>
        </p:nvSpPr>
        <p:spPr>
          <a:xfrm>
            <a:off x="8658635" y="2202538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640525" y="3658500"/>
            <a:ext cx="3005170" cy="3652529"/>
            <a:chOff x="-15015" y="-64983"/>
            <a:chExt cx="3005168" cy="3652527"/>
          </a:xfrm>
        </p:grpSpPr>
        <p:sp>
          <p:nvSpPr>
            <p:cNvPr id="616" name="Shape 61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17" name="pasted-image.pdf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20" name="Shape 620"/>
          <p:cNvSpPr/>
          <p:nvPr/>
        </p:nvSpPr>
        <p:spPr>
          <a:xfrm>
            <a:off x="78870" y="1972168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629" name="Group 629"/>
          <p:cNvGrpSpPr/>
          <p:nvPr/>
        </p:nvGrpSpPr>
        <p:grpSpPr>
          <a:xfrm>
            <a:off x="4923028" y="4211186"/>
            <a:ext cx="2745499" cy="2690793"/>
            <a:chOff x="0" y="0"/>
            <a:chExt cx="2745497" cy="2690792"/>
          </a:xfrm>
        </p:grpSpPr>
        <p:grpSp>
          <p:nvGrpSpPr>
            <p:cNvPr id="627" name="Group 627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621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2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3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4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5" name="image13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6" name="Shape 626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628" name="Shape 628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5207692" y="3498879"/>
            <a:ext cx="2038619" cy="2609888"/>
            <a:chOff x="-2" y="0"/>
            <a:chExt cx="2038617" cy="2609887"/>
          </a:xfrm>
        </p:grpSpPr>
        <p:grpSp>
          <p:nvGrpSpPr>
            <p:cNvPr id="632" name="Group 632"/>
            <p:cNvGrpSpPr/>
            <p:nvPr/>
          </p:nvGrpSpPr>
          <p:grpSpPr>
            <a:xfrm>
              <a:off x="-2" y="993080"/>
              <a:ext cx="2038617" cy="1616807"/>
              <a:chOff x="-1" y="-13737"/>
              <a:chExt cx="2038615" cy="1616806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-1" y="-1"/>
                <a:ext cx="2038615" cy="1589335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-1" y="-13737"/>
                <a:ext cx="2038615" cy="161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sp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</p:grpSp>
        <p:pic>
          <p:nvPicPr>
            <p:cNvPr id="633" name="image30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Shape 635"/>
          <p:cNvSpPr/>
          <p:nvPr/>
        </p:nvSpPr>
        <p:spPr>
          <a:xfrm>
            <a:off x="4028387" y="4958333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6995758" y="4958333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6505"/>
    </mc:Choice>
    <mc:Fallback>
      <p:transition advTm="1650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 SGX: Isolation</a:t>
            </a:r>
          </a:p>
        </p:txBody>
      </p:sp>
      <p:pic>
        <p:nvPicPr>
          <p:cNvPr id="639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812273" y="2617509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6404276" y="4288227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812273" y="6126629"/>
            <a:ext cx="3536855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13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261055" y="3040761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Group 647"/>
          <p:cNvGrpSpPr/>
          <p:nvPr/>
        </p:nvGrpSpPr>
        <p:grpSpPr>
          <a:xfrm>
            <a:off x="5207593" y="4389740"/>
            <a:ext cx="2804447" cy="1856600"/>
            <a:chOff x="0" y="-204783"/>
            <a:chExt cx="2804446" cy="1856599"/>
          </a:xfrm>
        </p:grpSpPr>
        <p:grpSp>
          <p:nvGrpSpPr>
            <p:cNvPr id="645" name="Group 645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43" name="Shape 643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46" name="image03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8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3220275" y="4209507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6655375" y="3075364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sp>
        <p:nvSpPr>
          <p:cNvPr id="650" name="Shape 650"/>
          <p:cNvSpPr/>
          <p:nvPr/>
        </p:nvSpPr>
        <p:spPr>
          <a:xfrm flipH="1">
            <a:off x="6413730" y="6264442"/>
            <a:ext cx="1511989" cy="10391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5688496" y="7247849"/>
            <a:ext cx="18426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Enclave</a:t>
            </a:r>
          </a:p>
        </p:txBody>
      </p:sp>
      <p:grpSp>
        <p:nvGrpSpPr>
          <p:cNvPr id="659" name="Group 659"/>
          <p:cNvGrpSpPr/>
          <p:nvPr/>
        </p:nvGrpSpPr>
        <p:grpSpPr>
          <a:xfrm>
            <a:off x="496935" y="1978863"/>
            <a:ext cx="4243343" cy="6540526"/>
            <a:chOff x="0" y="0"/>
            <a:chExt cx="4243342" cy="6540525"/>
          </a:xfrm>
        </p:grpSpPr>
        <p:grpSp>
          <p:nvGrpSpPr>
            <p:cNvPr id="655" name="Group 655"/>
            <p:cNvGrpSpPr/>
            <p:nvPr/>
          </p:nvGrpSpPr>
          <p:grpSpPr>
            <a:xfrm>
              <a:off x="1132362" y="471190"/>
              <a:ext cx="1978618" cy="2734818"/>
              <a:chOff x="0" y="0"/>
              <a:chExt cx="1978617" cy="2734817"/>
            </a:xfrm>
          </p:grpSpPr>
          <p:pic>
            <p:nvPicPr>
              <p:cNvPr id="652" name="image14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tretch>
                <a:fillRect/>
              </a:stretch>
            </p:blipFill>
            <p:spPr>
              <a:xfrm>
                <a:off x="0" y="756200"/>
                <a:ext cx="1978618" cy="1978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image15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r="75883"/>
              <a:stretch>
                <a:fillRect/>
              </a:stretch>
            </p:blipFill>
            <p:spPr>
              <a:xfrm>
                <a:off x="247008" y="80077"/>
                <a:ext cx="385939" cy="1600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image15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r="75883"/>
              <a:stretch>
                <a:fillRect/>
              </a:stretch>
            </p:blipFill>
            <p:spPr>
              <a:xfrm flipH="1">
                <a:off x="731750" y="-1"/>
                <a:ext cx="385939" cy="1600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6" name="Shape 656"/>
            <p:cNvSpPr/>
            <p:nvPr/>
          </p:nvSpPr>
          <p:spPr>
            <a:xfrm>
              <a:off x="907250" y="0"/>
              <a:ext cx="191787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Integrity</a:t>
              </a:r>
            </a:p>
          </p:txBody>
        </p:sp>
        <p:pic>
          <p:nvPicPr>
            <p:cNvPr id="657" name="image18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tretch>
              <a:fillRect/>
            </a:stretch>
          </p:blipFill>
          <p:spPr>
            <a:xfrm flipH="1">
              <a:off x="1642987" y="1225072"/>
              <a:ext cx="1825963" cy="16663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8" name="Shape 658"/>
            <p:cNvSpPr/>
            <p:nvPr/>
          </p:nvSpPr>
          <p:spPr>
            <a:xfrm>
              <a:off x="0" y="3708425"/>
              <a:ext cx="4243343" cy="283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r>
                <a:t>Other processes and even OS cannot tamper with control flow of X</a:t>
              </a:r>
            </a:p>
          </p:txBody>
        </p:sp>
      </p:grpSp>
      <p:grpSp>
        <p:nvGrpSpPr>
          <p:cNvPr id="668" name="Group 668"/>
          <p:cNvGrpSpPr/>
          <p:nvPr/>
        </p:nvGrpSpPr>
        <p:grpSpPr>
          <a:xfrm>
            <a:off x="6678599" y="1787539"/>
            <a:ext cx="6295568" cy="7208059"/>
            <a:chOff x="-1052826" y="0"/>
            <a:chExt cx="6295566" cy="7208057"/>
          </a:xfrm>
        </p:grpSpPr>
        <p:grpSp>
          <p:nvGrpSpPr>
            <p:cNvPr id="663" name="Group 663"/>
            <p:cNvGrpSpPr/>
            <p:nvPr/>
          </p:nvGrpSpPr>
          <p:grpSpPr>
            <a:xfrm>
              <a:off x="1218487" y="201818"/>
              <a:ext cx="2742593" cy="3327625"/>
              <a:chOff x="0" y="0"/>
              <a:chExt cx="2742591" cy="3327623"/>
            </a:xfrm>
          </p:grpSpPr>
          <p:pic>
            <p:nvPicPr>
              <p:cNvPr id="660" name="image17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tretch>
                <a:fillRect/>
              </a:stretch>
            </p:blipFill>
            <p:spPr>
              <a:xfrm rot="314822" flipH="1">
                <a:off x="100125" y="911908"/>
                <a:ext cx="2521409" cy="23052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1" name="image15.png"/>
              <p:cNvPicPr>
                <a:picLocks noChangeAspect="1"/>
              </p:cNvPicPr>
              <p:nvPr/>
            </p:nvPicPr>
            <p:blipFill>
              <a:blip r:embed="rId11" cstate="print">
                <a:extLst/>
              </a:blip>
              <a:srcRect r="75883"/>
              <a:stretch>
                <a:fillRect/>
              </a:stretch>
            </p:blipFill>
            <p:spPr>
              <a:xfrm flipH="1">
                <a:off x="2151923" y="111843"/>
                <a:ext cx="590669" cy="2235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2" name="image15.png"/>
              <p:cNvPicPr>
                <a:picLocks noChangeAspect="1"/>
              </p:cNvPicPr>
              <p:nvPr/>
            </p:nvPicPr>
            <p:blipFill>
              <a:blip r:embed="rId11" cstate="print">
                <a:extLst/>
              </a:blip>
              <a:srcRect r="75883"/>
              <a:stretch>
                <a:fillRect/>
              </a:stretch>
            </p:blipFill>
            <p:spPr>
              <a:xfrm>
                <a:off x="1410034" y="0"/>
                <a:ext cx="590668" cy="2235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4" name="image18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tretch>
              <a:fillRect/>
            </a:stretch>
          </p:blipFill>
          <p:spPr>
            <a:xfrm flipH="1">
              <a:off x="1880292" y="1033748"/>
              <a:ext cx="1825964" cy="1666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5" name="Shape 665"/>
            <p:cNvSpPr/>
            <p:nvPr/>
          </p:nvSpPr>
          <p:spPr>
            <a:xfrm>
              <a:off x="1148648" y="0"/>
              <a:ext cx="32892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Confidentiality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999398" y="3893399"/>
              <a:ext cx="4243343" cy="284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/>
              <a:r>
                <a:t>Other processes and even OS can learn nothing</a:t>
              </a:r>
              <a:r>
                <a:rPr sz="3700"/>
                <a:t>*</a:t>
              </a:r>
              <a:r>
                <a:t> about the state of X 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-1052827" y="6712757"/>
              <a:ext cx="626196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i="1"/>
              </a:lvl1pPr>
            </a:lstStyle>
            <a:p>
              <a:r>
                <a:t>* Side-channels like page faults excepted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79830"/>
    </mc:Choice>
    <mc:Fallback>
      <p:transition advTm="7983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8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673"/>
          <p:cNvGrpSpPr/>
          <p:nvPr/>
        </p:nvGrpSpPr>
        <p:grpSpPr>
          <a:xfrm>
            <a:off x="11401438" y="2981837"/>
            <a:ext cx="1527544" cy="1856601"/>
            <a:chOff x="-7632" y="-33031"/>
            <a:chExt cx="1527543" cy="1856599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1512279" cy="182356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1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89474" y="801900"/>
              <a:ext cx="1113337" cy="9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>
              <a:off x="-7633" y="-33032"/>
              <a:ext cx="1527544" cy="76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xfrm>
            <a:off x="711636" y="249687"/>
            <a:ext cx="11581529" cy="2159001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Intel SGX: Remote attestation</a:t>
            </a:r>
          </a:p>
        </p:txBody>
      </p:sp>
      <p:pic>
        <p:nvPicPr>
          <p:cNvPr id="675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77340" y="324188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2069343" y="4912600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77340" y="675100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13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926122" y="3665134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Group 683"/>
          <p:cNvGrpSpPr/>
          <p:nvPr/>
        </p:nvGrpSpPr>
        <p:grpSpPr>
          <a:xfrm>
            <a:off x="872660" y="5014113"/>
            <a:ext cx="2804447" cy="1856600"/>
            <a:chOff x="0" y="-204783"/>
            <a:chExt cx="2804446" cy="1856599"/>
          </a:xfrm>
        </p:grpSpPr>
        <p:grpSp>
          <p:nvGrpSpPr>
            <p:cNvPr id="681" name="Group 681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79" name="Shape 679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82" name="image03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4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-1114658" y="4833880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hape 685"/>
          <p:cNvSpPr/>
          <p:nvPr/>
        </p:nvSpPr>
        <p:spPr>
          <a:xfrm>
            <a:off x="2320441" y="3699737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pic>
        <p:nvPicPr>
          <p:cNvPr id="686" name="image22.pn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0289923" y="4179464"/>
            <a:ext cx="2155891" cy="243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 689"/>
          <p:cNvGrpSpPr/>
          <p:nvPr/>
        </p:nvGrpSpPr>
        <p:grpSpPr>
          <a:xfrm>
            <a:off x="4000788" y="4005479"/>
            <a:ext cx="6793046" cy="1167376"/>
            <a:chOff x="0" y="-10334"/>
            <a:chExt cx="6793044" cy="1167375"/>
          </a:xfrm>
        </p:grpSpPr>
        <p:sp>
          <p:nvSpPr>
            <p:cNvPr id="687" name="Shape 687"/>
            <p:cNvSpPr/>
            <p:nvPr/>
          </p:nvSpPr>
          <p:spPr>
            <a:xfrm flipH="1" flipV="1">
              <a:off x="0" y="1157040"/>
              <a:ext cx="6793044" cy="1"/>
            </a:xfrm>
            <a:prstGeom prst="line">
              <a:avLst/>
            </a:prstGeom>
            <a:noFill/>
            <a:ln w="101600" cap="flat">
              <a:solidFill>
                <a:srgbClr val="695D46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24126" y="-10334"/>
              <a:ext cx="5788403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attestation </a:t>
              </a:r>
              <a:r>
                <a:rPr b="1" dirty="0">
                  <a:latin typeface="Helvetica"/>
                  <a:ea typeface="Helvetica"/>
                  <a:cs typeface="Helvetica"/>
                  <a:sym typeface="Helvetica"/>
                </a:rPr>
                <a:t>att </a:t>
              </a:r>
              <a:r>
                <a:rPr dirty="0"/>
                <a:t>= </a:t>
              </a:r>
            </a:p>
            <a:p>
              <a:pPr>
                <a:defRPr sz="3200"/>
              </a:pPr>
              <a:r>
                <a:rPr dirty="0"/>
                <a:t>𝚺</a:t>
              </a:r>
              <a:r>
                <a:rPr sz="3000" baseline="-5999" dirty="0"/>
                <a:t>intel</a:t>
              </a:r>
              <a:r>
                <a:rPr dirty="0"/>
                <a:t>[</a:t>
              </a:r>
              <a:r>
                <a:rPr lang="en-US" dirty="0"/>
                <a:t> </a:t>
              </a:r>
              <a:r>
                <a:rPr dirty="0"/>
                <a:t>X || User data]</a:t>
              </a:r>
            </a:p>
          </p:txBody>
        </p:sp>
      </p:grpSp>
      <p:sp>
        <p:nvSpPr>
          <p:cNvPr id="690" name="Shape 690"/>
          <p:cNvSpPr/>
          <p:nvPr/>
        </p:nvSpPr>
        <p:spPr>
          <a:xfrm>
            <a:off x="439954" y="7219083"/>
            <a:ext cx="35650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Remote </a:t>
            </a:r>
            <a:r>
              <a:rPr lang="en-US" b="0" dirty="0"/>
              <a:t>Platform</a:t>
            </a:r>
            <a:endParaRPr b="0" dirty="0"/>
          </a:p>
        </p:txBody>
      </p:sp>
      <p:sp>
        <p:nvSpPr>
          <p:cNvPr id="691" name="Shape 691"/>
          <p:cNvSpPr/>
          <p:nvPr/>
        </p:nvSpPr>
        <p:spPr>
          <a:xfrm>
            <a:off x="477332" y="8562710"/>
            <a:ext cx="11776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/>
            </a:lvl1pPr>
          </a:lstStyle>
          <a:p>
            <a:pPr algn="l"/>
            <a:r>
              <a:t>*Signature 𝚺 (EPID) can be anonymous (group) or pseudonymous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21514" y="2363762"/>
            <a:ext cx="2354199" cy="2246778"/>
            <a:chOff x="4257840" y="2449154"/>
            <a:chExt cx="2354199" cy="2246778"/>
          </a:xfrm>
        </p:grpSpPr>
        <p:sp>
          <p:nvSpPr>
            <p:cNvPr id="2" name="TextBox 1"/>
            <p:cNvSpPr txBox="1"/>
            <p:nvPr/>
          </p:nvSpPr>
          <p:spPr>
            <a:xfrm>
              <a:off x="4257840" y="2449154"/>
              <a:ext cx="235419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00B050"/>
                  </a:solidFill>
                </a:rPr>
                <a:t>SGX HW Secret Key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5409945" y="3663208"/>
              <a:ext cx="0" cy="1032724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" name="Group 9"/>
          <p:cNvGrpSpPr/>
          <p:nvPr/>
        </p:nvGrpSpPr>
        <p:grpSpPr>
          <a:xfrm>
            <a:off x="5159620" y="5014112"/>
            <a:ext cx="2424478" cy="1444237"/>
            <a:chOff x="5159620" y="5014112"/>
            <a:chExt cx="2424478" cy="1444237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6382932" y="5014112"/>
              <a:ext cx="0" cy="838048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TextBox 38"/>
            <p:cNvSpPr txBox="1"/>
            <p:nvPr/>
          </p:nvSpPr>
          <p:spPr>
            <a:xfrm>
              <a:off x="5159620" y="5924870"/>
              <a:ext cx="242447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rgbClr val="00B050"/>
                  </a:solidFill>
                </a:rPr>
                <a:t>Program Image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21040" y="7343806"/>
            <a:ext cx="7981352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 is running on a genuine SGX platform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51843"/>
    </mc:Choice>
    <mc:Fallback>
      <p:transition advTm="51843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1" animBg="1" advAuto="0"/>
      <p:bldP spid="691" grpId="2" animBg="1" advAuto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67422" y="3139062"/>
            <a:ext cx="4804414" cy="2544286"/>
            <a:chOff x="4867422" y="3139062"/>
            <a:chExt cx="4804414" cy="2544286"/>
          </a:xfrm>
        </p:grpSpPr>
        <p:sp>
          <p:nvSpPr>
            <p:cNvPr id="3" name="Rectangle 2"/>
            <p:cNvSpPr/>
            <p:nvPr/>
          </p:nvSpPr>
          <p:spPr>
            <a:xfrm>
              <a:off x="4867422" y="3747650"/>
              <a:ext cx="4804414" cy="193569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60577" y="3139062"/>
              <a:ext cx="209031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Certificate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11401438" y="2981837"/>
            <a:ext cx="1527544" cy="1856601"/>
            <a:chOff x="-7632" y="-33031"/>
            <a:chExt cx="1527543" cy="1856599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1512279" cy="182356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1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89474" y="801900"/>
              <a:ext cx="1113337" cy="9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>
              <a:off x="-7633" y="-33032"/>
              <a:ext cx="1527544" cy="76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xfrm>
            <a:off x="711636" y="249687"/>
            <a:ext cx="11581529" cy="2159001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Intel SGX: </a:t>
            </a:r>
            <a:r>
              <a:rPr lang="en-US" dirty="0"/>
              <a:t>Secure Channel</a:t>
            </a:r>
            <a:endParaRPr dirty="0"/>
          </a:p>
        </p:txBody>
      </p:sp>
      <p:pic>
        <p:nvPicPr>
          <p:cNvPr id="675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77340" y="324188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2069343" y="4912600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>
            <a:off x="477340" y="675100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13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926122" y="3665134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Group 683"/>
          <p:cNvGrpSpPr/>
          <p:nvPr/>
        </p:nvGrpSpPr>
        <p:grpSpPr>
          <a:xfrm>
            <a:off x="872660" y="5014113"/>
            <a:ext cx="2804447" cy="1856600"/>
            <a:chOff x="0" y="-204783"/>
            <a:chExt cx="2804446" cy="1856599"/>
          </a:xfrm>
        </p:grpSpPr>
        <p:grpSp>
          <p:nvGrpSpPr>
            <p:cNvPr id="681" name="Group 681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79" name="Shape 679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82" name="image03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4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8">
            <a:off x="-1114658" y="4833880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hape 685"/>
          <p:cNvSpPr/>
          <p:nvPr/>
        </p:nvSpPr>
        <p:spPr>
          <a:xfrm>
            <a:off x="2320441" y="3699737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pic>
        <p:nvPicPr>
          <p:cNvPr id="686" name="image22.pn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0289923" y="4179464"/>
            <a:ext cx="2155891" cy="243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 689"/>
          <p:cNvGrpSpPr/>
          <p:nvPr/>
        </p:nvGrpSpPr>
        <p:grpSpPr>
          <a:xfrm>
            <a:off x="4000788" y="4005479"/>
            <a:ext cx="6793046" cy="1167376"/>
            <a:chOff x="0" y="-10334"/>
            <a:chExt cx="6793044" cy="1167375"/>
          </a:xfrm>
        </p:grpSpPr>
        <p:sp>
          <p:nvSpPr>
            <p:cNvPr id="687" name="Shape 687"/>
            <p:cNvSpPr/>
            <p:nvPr/>
          </p:nvSpPr>
          <p:spPr>
            <a:xfrm flipH="1" flipV="1">
              <a:off x="0" y="1157040"/>
              <a:ext cx="6793044" cy="1"/>
            </a:xfrm>
            <a:prstGeom prst="line">
              <a:avLst/>
            </a:prstGeom>
            <a:noFill/>
            <a:ln w="101600" cap="flat">
              <a:solidFill>
                <a:srgbClr val="695D46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24126" y="-10334"/>
              <a:ext cx="5788403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attestation </a:t>
              </a:r>
              <a:r>
                <a:rPr b="1" dirty="0">
                  <a:latin typeface="Helvetica"/>
                  <a:ea typeface="Helvetica"/>
                  <a:cs typeface="Helvetica"/>
                  <a:sym typeface="Helvetica"/>
                </a:rPr>
                <a:t>att </a:t>
              </a:r>
              <a:r>
                <a:rPr dirty="0"/>
                <a:t>= </a:t>
              </a:r>
            </a:p>
            <a:p>
              <a:pPr>
                <a:defRPr sz="3200"/>
              </a:pPr>
              <a:r>
                <a:rPr dirty="0"/>
                <a:t>𝚺</a:t>
              </a:r>
              <a:r>
                <a:rPr sz="3000" baseline="-5999" dirty="0"/>
                <a:t>intel</a:t>
              </a:r>
              <a:r>
                <a:rPr dirty="0"/>
                <a:t>[</a:t>
              </a:r>
              <a:r>
                <a:rPr lang="en-US" dirty="0"/>
                <a:t> </a:t>
              </a:r>
              <a:r>
                <a:rPr dirty="0"/>
                <a:t>X || User data]</a:t>
              </a:r>
            </a:p>
          </p:txBody>
        </p:sp>
      </p:grpSp>
      <p:sp>
        <p:nvSpPr>
          <p:cNvPr id="690" name="Shape 690"/>
          <p:cNvSpPr/>
          <p:nvPr/>
        </p:nvSpPr>
        <p:spPr>
          <a:xfrm>
            <a:off x="439954" y="7219083"/>
            <a:ext cx="35650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Remote </a:t>
            </a:r>
            <a:r>
              <a:rPr lang="en-US" b="0" dirty="0"/>
              <a:t>Platform</a:t>
            </a:r>
            <a:endParaRPr b="0" dirty="0"/>
          </a:p>
        </p:txBody>
      </p:sp>
      <p:sp>
        <p:nvSpPr>
          <p:cNvPr id="691" name="Shape 691"/>
          <p:cNvSpPr/>
          <p:nvPr/>
        </p:nvSpPr>
        <p:spPr>
          <a:xfrm>
            <a:off x="477332" y="8562710"/>
            <a:ext cx="11776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/>
            </a:lvl1pPr>
          </a:lstStyle>
          <a:p>
            <a:pPr algn="l"/>
            <a:r>
              <a:t>*Signature 𝚺 (EPID) can be anonymous (group) or pseudonymous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21514" y="2363762"/>
            <a:ext cx="2354199" cy="2246778"/>
            <a:chOff x="4257840" y="2449154"/>
            <a:chExt cx="2354199" cy="2246778"/>
          </a:xfrm>
        </p:grpSpPr>
        <p:sp>
          <p:nvSpPr>
            <p:cNvPr id="2" name="TextBox 1"/>
            <p:cNvSpPr txBox="1"/>
            <p:nvPr/>
          </p:nvSpPr>
          <p:spPr>
            <a:xfrm>
              <a:off x="4257840" y="2449154"/>
              <a:ext cx="235419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00B050"/>
                  </a:solidFill>
                </a:rPr>
                <a:t>SGX HW Secret Key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5409945" y="3663208"/>
              <a:ext cx="0" cy="1032724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" name="Group 9"/>
          <p:cNvGrpSpPr/>
          <p:nvPr/>
        </p:nvGrpSpPr>
        <p:grpSpPr>
          <a:xfrm>
            <a:off x="5159620" y="5014112"/>
            <a:ext cx="2479137" cy="1444237"/>
            <a:chOff x="5159620" y="5014112"/>
            <a:chExt cx="2479137" cy="1444237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6382932" y="5014112"/>
              <a:ext cx="0" cy="838048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TextBox 38"/>
            <p:cNvSpPr txBox="1"/>
            <p:nvPr/>
          </p:nvSpPr>
          <p:spPr>
            <a:xfrm>
              <a:off x="5159620" y="5924870"/>
              <a:ext cx="2479137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rgbClr val="00B050"/>
                  </a:solidFill>
                </a:rPr>
                <a:t>Program Image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1" name="Group 694"/>
          <p:cNvGrpSpPr/>
          <p:nvPr/>
        </p:nvGrpSpPr>
        <p:grpSpPr>
          <a:xfrm>
            <a:off x="5430208" y="4967271"/>
            <a:ext cx="2896544" cy="3060997"/>
            <a:chOff x="1315877" y="-3"/>
            <a:chExt cx="2896544" cy="3060994"/>
          </a:xfrm>
        </p:grpSpPr>
        <p:sp>
          <p:nvSpPr>
            <p:cNvPr id="32" name="Shape 692"/>
            <p:cNvSpPr/>
            <p:nvPr/>
          </p:nvSpPr>
          <p:spPr>
            <a:xfrm flipV="1">
              <a:off x="1823452" y="-3"/>
              <a:ext cx="2388969" cy="24936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3" name="Shape 693"/>
            <p:cNvSpPr/>
            <p:nvPr/>
          </p:nvSpPr>
          <p:spPr>
            <a:xfrm>
              <a:off x="1315877" y="2413290"/>
              <a:ext cx="95272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PK</a:t>
              </a:r>
              <a:r>
                <a:rPr baseline="-5999" dirty="0"/>
                <a:t>X</a:t>
              </a:r>
            </a:p>
          </p:txBody>
        </p:sp>
      </p:grpSp>
      <p:grpSp>
        <p:nvGrpSpPr>
          <p:cNvPr id="34" name="Group 697"/>
          <p:cNvGrpSpPr/>
          <p:nvPr/>
        </p:nvGrpSpPr>
        <p:grpSpPr>
          <a:xfrm>
            <a:off x="3417686" y="5983105"/>
            <a:ext cx="1869840" cy="2028730"/>
            <a:chOff x="361150" y="-305251"/>
            <a:chExt cx="1869839" cy="2028729"/>
          </a:xfrm>
        </p:grpSpPr>
        <p:sp>
          <p:nvSpPr>
            <p:cNvPr id="35" name="Shape 695"/>
            <p:cNvSpPr/>
            <p:nvPr/>
          </p:nvSpPr>
          <p:spPr>
            <a:xfrm flipH="1" flipV="1">
              <a:off x="361150" y="-305251"/>
              <a:ext cx="1131327" cy="1477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" name="Shape 696"/>
            <p:cNvSpPr/>
            <p:nvPr/>
          </p:nvSpPr>
          <p:spPr>
            <a:xfrm>
              <a:off x="1278265" y="1075777"/>
              <a:ext cx="95272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SK</a:t>
              </a:r>
              <a:r>
                <a:rPr baseline="-5999" dirty="0"/>
                <a:t>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239958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47771"/>
    </mc:Choice>
    <mc:Fallback>
      <p:transition advTm="4777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4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xfrm>
            <a:off x="952500" y="258308"/>
            <a:ext cx="11099800" cy="2159001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TC goal / adversarial model</a:t>
            </a:r>
          </a:p>
        </p:txBody>
      </p:sp>
      <p:sp>
        <p:nvSpPr>
          <p:cNvPr id="701" name="Shape 701"/>
          <p:cNvSpPr>
            <a:spLocks noGrp="1"/>
          </p:cNvSpPr>
          <p:nvPr>
            <p:ph type="body" sz="half" idx="1"/>
          </p:nvPr>
        </p:nvSpPr>
        <p:spPr>
          <a:xfrm>
            <a:off x="505839" y="2152403"/>
            <a:ext cx="12384480" cy="3642579"/>
          </a:xfrm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600"/>
              </a:spcBef>
              <a:defRPr sz="3630"/>
            </a:pPr>
            <a:r>
              <a:rPr dirty="0"/>
              <a:t>Relying contract sends query </a:t>
            </a:r>
            <a:r>
              <a:rPr i="1" dirty="0"/>
              <a:t>Q = </a:t>
            </a:r>
            <a:r>
              <a:rPr dirty="0"/>
              <a:t>(XYZ, </a:t>
            </a:r>
            <a:r>
              <a:rPr dirty="0" err="1"/>
              <a:t>params</a:t>
            </a:r>
            <a:r>
              <a:rPr dirty="0"/>
              <a:t>, </a:t>
            </a:r>
            <a:r>
              <a:rPr i="1" dirty="0"/>
              <a:t>T</a:t>
            </a:r>
            <a:r>
              <a:rPr dirty="0"/>
              <a:t>) to TC</a:t>
            </a:r>
          </a:p>
          <a:p>
            <a:pPr marL="293370" indent="-293370" defTabSz="385572">
              <a:spcBef>
                <a:spcPts val="800"/>
              </a:spcBef>
              <a:defRPr sz="3630"/>
            </a:pPr>
            <a:r>
              <a:rPr dirty="0"/>
              <a:t>Goal: TC returns correct answer </a:t>
            </a:r>
            <a:r>
              <a:rPr i="1" dirty="0"/>
              <a:t>A</a:t>
            </a:r>
            <a:r>
              <a:rPr dirty="0"/>
              <a:t> to query </a:t>
            </a:r>
            <a:r>
              <a:rPr i="1" dirty="0"/>
              <a:t>Q</a:t>
            </a:r>
            <a:r>
              <a:rPr dirty="0"/>
              <a:t> </a:t>
            </a:r>
          </a:p>
          <a:p>
            <a:pPr marL="293370" indent="-293370" defTabSz="385572">
              <a:spcBef>
                <a:spcPts val="800"/>
              </a:spcBef>
              <a:defRPr sz="3630"/>
            </a:pPr>
            <a:r>
              <a:rPr dirty="0"/>
              <a:t>Adversary controls </a:t>
            </a:r>
            <a:r>
              <a:rPr lang="en-US" dirty="0"/>
              <a:t>the </a:t>
            </a:r>
            <a:r>
              <a:rPr dirty="0"/>
              <a:t>OS </a:t>
            </a:r>
            <a:r>
              <a:rPr lang="en-US" dirty="0"/>
              <a:t>of TC server </a:t>
            </a:r>
            <a:r>
              <a:rPr dirty="0"/>
              <a:t>and the network</a:t>
            </a:r>
          </a:p>
          <a:p>
            <a:pPr marL="741574" lvl="1" indent="-448204" defTabSz="385572">
              <a:spcBef>
                <a:spcPts val="600"/>
              </a:spcBef>
              <a:defRPr sz="2970"/>
            </a:pPr>
            <a:r>
              <a:rPr dirty="0"/>
              <a:t>Simpler view: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adversary controls network outside enclave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02662" y="5503414"/>
            <a:ext cx="7402912" cy="3560412"/>
            <a:chOff x="2602662" y="6015478"/>
            <a:chExt cx="7402912" cy="3560412"/>
          </a:xfrm>
        </p:grpSpPr>
        <p:pic>
          <p:nvPicPr>
            <p:cNvPr id="699" name="pasted-image.jp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7323586" y="7011462"/>
              <a:ext cx="2681988" cy="21590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25" name="Group 725"/>
            <p:cNvGrpSpPr/>
            <p:nvPr/>
          </p:nvGrpSpPr>
          <p:grpSpPr>
            <a:xfrm>
              <a:off x="2602662" y="6015478"/>
              <a:ext cx="7360530" cy="3560412"/>
              <a:chOff x="0" y="0"/>
              <a:chExt cx="7360529" cy="3560410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68302" y="27103"/>
                <a:ext cx="2583773" cy="3412961"/>
              </a:xfrm>
              <a:prstGeom prst="rect">
                <a:avLst/>
              </a:prstGeom>
              <a:solidFill>
                <a:srgbClr val="F5EFB5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5097381" y="136866"/>
                <a:ext cx="2263149" cy="7794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t">
                <a:noAutofit/>
              </a:bodyPr>
              <a:lstStyle>
                <a:lvl1pPr algn="l" defTabSz="1733973">
                  <a:defRPr sz="18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Trusted Website XYZ.com</a:t>
                </a:r>
              </a:p>
            </p:txBody>
          </p:sp>
          <p:grpSp>
            <p:nvGrpSpPr>
              <p:cNvPr id="707" name="Group 707"/>
              <p:cNvGrpSpPr/>
              <p:nvPr/>
            </p:nvGrpSpPr>
            <p:grpSpPr>
              <a:xfrm>
                <a:off x="333688" y="1001878"/>
                <a:ext cx="1785422" cy="2170029"/>
                <a:chOff x="-8920" y="-38607"/>
                <a:chExt cx="1785421" cy="2170027"/>
              </a:xfrm>
            </p:grpSpPr>
            <p:sp>
              <p:nvSpPr>
                <p:cNvPr id="704" name="Shape 704"/>
                <p:cNvSpPr/>
                <p:nvPr/>
              </p:nvSpPr>
              <p:spPr>
                <a:xfrm>
                  <a:off x="0" y="0"/>
                  <a:ext cx="1767580" cy="2131420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705" name="pasted-image.pdf"/>
                <p:cNvPicPr>
                  <a:picLocks noChangeAspect="1"/>
                </p:cNvPicPr>
                <p:nvPr/>
              </p:nvPicPr>
              <p:blipFill>
                <a:blip r:embed="rId5" cstate="print">
                  <a:extLst/>
                </a:blip>
                <a:stretch>
                  <a:fillRect/>
                </a:stretch>
              </p:blipFill>
              <p:spPr>
                <a:xfrm>
                  <a:off x="455224" y="937276"/>
                  <a:ext cx="1301289" cy="11590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06" name="Shape 706"/>
                <p:cNvSpPr/>
                <p:nvPr/>
              </p:nvSpPr>
              <p:spPr>
                <a:xfrm>
                  <a:off x="-8921" y="-38608"/>
                  <a:ext cx="1785422" cy="8950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18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t>Flight</a:t>
                  </a:r>
                </a:p>
                <a:p>
                  <a:pPr algn="l">
                    <a:defRPr sz="18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t>Insurance</a:t>
                  </a:r>
                </a:p>
              </p:txBody>
            </p:sp>
          </p:grpSp>
          <p:sp>
            <p:nvSpPr>
              <p:cNvPr id="708" name="Shape 708"/>
              <p:cNvSpPr/>
              <p:nvPr/>
            </p:nvSpPr>
            <p:spPr>
              <a:xfrm>
                <a:off x="0" y="0"/>
                <a:ext cx="1794779" cy="435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t>Blockchain</a:t>
                </a:r>
              </a:p>
            </p:txBody>
          </p:sp>
          <p:grpSp>
            <p:nvGrpSpPr>
              <p:cNvPr id="717" name="Group 717"/>
              <p:cNvGrpSpPr/>
              <p:nvPr/>
            </p:nvGrpSpPr>
            <p:grpSpPr>
              <a:xfrm>
                <a:off x="2877995" y="1330238"/>
                <a:ext cx="1842892" cy="2230173"/>
                <a:chOff x="0" y="0"/>
                <a:chExt cx="1842891" cy="2230171"/>
              </a:xfrm>
            </p:grpSpPr>
            <p:grpSp>
              <p:nvGrpSpPr>
                <p:cNvPr id="715" name="Group 715"/>
                <p:cNvGrpSpPr/>
                <p:nvPr/>
              </p:nvGrpSpPr>
              <p:grpSpPr>
                <a:xfrm>
                  <a:off x="-1" y="-1"/>
                  <a:ext cx="1596397" cy="1591634"/>
                  <a:chOff x="0" y="0"/>
                  <a:chExt cx="1596395" cy="1591632"/>
                </a:xfrm>
              </p:grpSpPr>
              <p:pic>
                <p:nvPicPr>
                  <p:cNvPr id="709" name="image19.png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-1"/>
                    <a:ext cx="1596374" cy="17153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0" name="image19.pn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-495988" y="495991"/>
                    <a:ext cx="1184202" cy="19221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1" name="image19.pn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898443" y="512616"/>
                    <a:ext cx="1184201" cy="21169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2" name="image19.png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1073951"/>
                    <a:ext cx="1596374" cy="14654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3" name="image13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/>
                  </a:blip>
                  <a:stretch>
                    <a:fillRect/>
                  </a:stretch>
                </p:blipFill>
                <p:spPr>
                  <a:xfrm>
                    <a:off x="534553" y="1242344"/>
                    <a:ext cx="527215" cy="34928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14" name="Shape 714"/>
                  <p:cNvSpPr/>
                  <p:nvPr/>
                </p:nvSpPr>
                <p:spPr>
                  <a:xfrm>
                    <a:off x="662761" y="203046"/>
                    <a:ext cx="551139" cy="3848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716" name="Shape 716"/>
                <p:cNvSpPr/>
                <p:nvPr/>
              </p:nvSpPr>
              <p:spPr>
                <a:xfrm>
                  <a:off x="736870" y="1280448"/>
                  <a:ext cx="1106022" cy="9497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r>
                    <a:t>SGX</a:t>
                  </a:r>
                </a:p>
              </p:txBody>
            </p:sp>
          </p:grpSp>
          <p:grpSp>
            <p:nvGrpSpPr>
              <p:cNvPr id="722" name="Group 722"/>
              <p:cNvGrpSpPr/>
              <p:nvPr/>
            </p:nvGrpSpPr>
            <p:grpSpPr>
              <a:xfrm>
                <a:off x="3047120" y="907044"/>
                <a:ext cx="1211175" cy="1653079"/>
                <a:chOff x="0" y="0"/>
                <a:chExt cx="1211174" cy="1653077"/>
              </a:xfrm>
            </p:grpSpPr>
            <p:grpSp>
              <p:nvGrpSpPr>
                <p:cNvPr id="720" name="Group 720"/>
                <p:cNvGrpSpPr/>
                <p:nvPr/>
              </p:nvGrpSpPr>
              <p:grpSpPr>
                <a:xfrm>
                  <a:off x="-1" y="487507"/>
                  <a:ext cx="1211176" cy="1165571"/>
                  <a:chOff x="0" y="-110660"/>
                  <a:chExt cx="1211174" cy="1165570"/>
                </a:xfrm>
              </p:grpSpPr>
              <p:sp>
                <p:nvSpPr>
                  <p:cNvPr id="718" name="Shape 718"/>
                  <p:cNvSpPr/>
                  <p:nvPr/>
                </p:nvSpPr>
                <p:spPr>
                  <a:xfrm>
                    <a:off x="-1" y="-1"/>
                    <a:ext cx="1211176" cy="944251"/>
                  </a:xfrm>
                  <a:prstGeom prst="rect">
                    <a:avLst/>
                  </a:prstGeom>
                  <a:solidFill>
                    <a:srgbClr val="FFF2CC"/>
                  </a:solidFill>
                  <a:ln w="50800" cap="flat">
                    <a:solidFill>
                      <a:srgbClr val="7F6000"/>
                    </a:solidFill>
                    <a:prstDash val="solid"/>
                    <a:round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defTabSz="1733973">
                      <a:defRPr sz="26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9" name="Shape 719"/>
                  <p:cNvSpPr/>
                  <p:nvPr/>
                </p:nvSpPr>
                <p:spPr>
                  <a:xfrm>
                    <a:off x="-1" y="-110661"/>
                    <a:ext cx="1211176" cy="116557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30026" tIns="130026" rIns="130026" bIns="130026" numCol="1" anchor="ctr">
                    <a:noAutofit/>
                  </a:bodyPr>
                  <a:lstStyle/>
                  <a:p>
                    <a:pPr defTabSz="1733973">
                      <a:defRPr sz="1800">
                        <a:latin typeface="Droid Sans"/>
                        <a:ea typeface="Droid Sans"/>
                        <a:cs typeface="Droid Sans"/>
                        <a:sym typeface="Droid Sans"/>
                      </a:defRPr>
                    </a:pPr>
                    <a:r>
                      <a:t>Town</a:t>
                    </a:r>
                  </a:p>
                  <a:p>
                    <a:pPr defTabSz="1733973">
                      <a:defRPr sz="1800">
                        <a:latin typeface="Droid Sans"/>
                        <a:ea typeface="Droid Sans"/>
                        <a:cs typeface="Droid Sans"/>
                        <a:sym typeface="Droid Sans"/>
                      </a:defRPr>
                    </a:pPr>
                    <a:r>
                      <a:t>Crier</a:t>
                    </a:r>
                  </a:p>
                </p:txBody>
              </p:sp>
            </p:grpSp>
            <p:pic>
              <p:nvPicPr>
                <p:cNvPr id="721" name="image3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/>
                </a:blip>
                <a:stretch>
                  <a:fillRect/>
                </a:stretch>
              </p:blipFill>
              <p:spPr>
                <a:xfrm>
                  <a:off x="300790" y="0"/>
                  <a:ext cx="609598" cy="8106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23" name="Shape 723"/>
              <p:cNvSpPr/>
              <p:nvPr/>
            </p:nvSpPr>
            <p:spPr>
              <a:xfrm>
                <a:off x="2346474" y="1774130"/>
                <a:ext cx="829982" cy="435074"/>
              </a:xfrm>
              <a:prstGeom prst="leftRightArrow">
                <a:avLst>
                  <a:gd name="adj1" fmla="val 32000"/>
                  <a:gd name="adj2" fmla="val 76307"/>
                </a:avLst>
              </a:prstGeom>
              <a:blipFill rotWithShape="1">
                <a:blip r:embed="rId12" cstate="print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4109438" y="1774130"/>
                <a:ext cx="829982" cy="435074"/>
              </a:xfrm>
              <a:prstGeom prst="leftRightArrow">
                <a:avLst>
                  <a:gd name="adj1" fmla="val 32000"/>
                  <a:gd name="adj2" fmla="val 76307"/>
                </a:avLst>
              </a:prstGeom>
              <a:blipFill rotWithShape="1">
                <a:blip r:embed="rId12" cstate="print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77781"/>
    </mc:Choice>
    <mc:Fallback>
      <p:transition advTm="7778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xfrm>
            <a:off x="952500" y="25830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rPr dirty="0"/>
              <a:t>Tripartite trust model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"/>
          </p:nvPr>
        </p:nvSpPr>
        <p:spPr>
          <a:xfrm>
            <a:off x="1074307" y="2118648"/>
            <a:ext cx="4113714" cy="2456309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500"/>
              </a:spcBef>
              <a:defRPr sz="319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Smart contract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Trustworthy execution 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No confidentiality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Expensive computation</a:t>
            </a:r>
          </a:p>
        </p:txBody>
      </p:sp>
      <p:grpSp>
        <p:nvGrpSpPr>
          <p:cNvPr id="871" name="Group 871"/>
          <p:cNvGrpSpPr/>
          <p:nvPr/>
        </p:nvGrpSpPr>
        <p:grpSpPr>
          <a:xfrm>
            <a:off x="841876" y="4905053"/>
            <a:ext cx="7709051" cy="4206610"/>
            <a:chOff x="0" y="0"/>
            <a:chExt cx="7709049" cy="4206609"/>
          </a:xfrm>
        </p:grpSpPr>
        <p:sp>
          <p:nvSpPr>
            <p:cNvPr id="846" name="Shape 846"/>
            <p:cNvSpPr/>
            <p:nvPr/>
          </p:nvSpPr>
          <p:spPr>
            <a:xfrm>
              <a:off x="0" y="12906"/>
              <a:ext cx="5098033" cy="4193704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717982" y="264844"/>
              <a:ext cx="4991068" cy="3564659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51" name="Group 851"/>
            <p:cNvGrpSpPr/>
            <p:nvPr/>
          </p:nvGrpSpPr>
          <p:grpSpPr>
            <a:xfrm>
              <a:off x="390467" y="1021385"/>
              <a:ext cx="1790948" cy="2176746"/>
              <a:chOff x="-8948" y="-38727"/>
              <a:chExt cx="1790947" cy="2176744"/>
            </a:xfrm>
          </p:grpSpPr>
          <p:sp>
            <p:nvSpPr>
              <p:cNvPr id="848" name="Shape 848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849" name="pasted-image.pdf"/>
              <p:cNvPicPr>
                <a:picLocks noChangeAspect="1"/>
              </p:cNvPicPr>
              <p:nvPr/>
            </p:nvPicPr>
            <p:blipFill>
              <a:blip r:embed="rId4" cstate="print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0" name="Shape 850"/>
              <p:cNvSpPr/>
              <p:nvPr/>
            </p:nvSpPr>
            <p:spPr>
              <a:xfrm>
                <a:off x="-8949" y="-38728"/>
                <a:ext cx="1790948" cy="897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860" name="Group 860"/>
            <p:cNvGrpSpPr/>
            <p:nvPr/>
          </p:nvGrpSpPr>
          <p:grpSpPr>
            <a:xfrm>
              <a:off x="5453905" y="1303446"/>
              <a:ext cx="2064107" cy="2022979"/>
              <a:chOff x="0" y="0"/>
              <a:chExt cx="2064106" cy="2022977"/>
            </a:xfrm>
          </p:grpSpPr>
          <p:grpSp>
            <p:nvGrpSpPr>
              <p:cNvPr id="858" name="Group 858"/>
              <p:cNvGrpSpPr/>
              <p:nvPr/>
            </p:nvGrpSpPr>
            <p:grpSpPr>
              <a:xfrm>
                <a:off x="-1" y="-1"/>
                <a:ext cx="2020133" cy="2014105"/>
                <a:chOff x="0" y="-1"/>
                <a:chExt cx="2020131" cy="2014103"/>
              </a:xfrm>
            </p:grpSpPr>
            <p:pic>
              <p:nvPicPr>
                <p:cNvPr id="852" name="image19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-1"/>
                  <a:ext cx="2020104" cy="21706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3" name="image19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627640" y="627644"/>
                  <a:ext cx="1498528" cy="24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4" name="image19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136919" y="648681"/>
                  <a:ext cx="1498528" cy="2678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5" name="image19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1359014"/>
                  <a:ext cx="2020104" cy="185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6" name="image13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/>
                </a:blip>
                <a:stretch>
                  <a:fillRect/>
                </a:stretch>
              </p:blipFill>
              <p:spPr>
                <a:xfrm>
                  <a:off x="676441" y="1572103"/>
                  <a:ext cx="667156" cy="44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7" name="Shape 857"/>
                <p:cNvSpPr/>
                <p:nvPr/>
              </p:nvSpPr>
              <p:spPr>
                <a:xfrm>
                  <a:off x="838680" y="256941"/>
                  <a:ext cx="697429" cy="4869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59" name="Shape 859"/>
              <p:cNvSpPr/>
              <p:nvPr/>
            </p:nvSpPr>
            <p:spPr>
              <a:xfrm>
                <a:off x="1290713" y="1536027"/>
                <a:ext cx="773394" cy="486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864" name="Group 864"/>
            <p:cNvGrpSpPr/>
            <p:nvPr/>
          </p:nvGrpSpPr>
          <p:grpSpPr>
            <a:xfrm>
              <a:off x="5667921" y="767922"/>
              <a:ext cx="1532661" cy="2091860"/>
              <a:chOff x="0" y="0"/>
              <a:chExt cx="1532660" cy="2091858"/>
            </a:xfrm>
          </p:grpSpPr>
          <p:sp>
            <p:nvSpPr>
              <p:cNvPr id="861" name="Shape 861"/>
              <p:cNvSpPr/>
              <p:nvPr/>
            </p:nvSpPr>
            <p:spPr>
              <a:xfrm>
                <a:off x="-1" y="756940"/>
                <a:ext cx="1532662" cy="119488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-1" y="616907"/>
                <a:ext cx="1532662" cy="1474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Crier</a:t>
                </a:r>
              </a:p>
            </p:txBody>
          </p:sp>
          <p:pic>
            <p:nvPicPr>
              <p:cNvPr id="863" name="image30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tretch>
                <a:fillRect/>
              </a:stretch>
            </p:blipFill>
            <p:spPr>
              <a:xfrm>
                <a:off x="380629" y="0"/>
                <a:ext cx="771406" cy="10258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65" name="Shape 865"/>
            <p:cNvSpPr/>
            <p:nvPr/>
          </p:nvSpPr>
          <p:spPr>
            <a:xfrm>
              <a:off x="150354" y="0"/>
              <a:ext cx="2475535" cy="757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869" name="Group 869"/>
            <p:cNvGrpSpPr/>
            <p:nvPr/>
          </p:nvGrpSpPr>
          <p:grpSpPr>
            <a:xfrm>
              <a:off x="2982001" y="930268"/>
              <a:ext cx="1790948" cy="2233811"/>
              <a:chOff x="-8948" y="-95792"/>
              <a:chExt cx="1790947" cy="2233809"/>
            </a:xfrm>
          </p:grpSpPr>
          <p:sp>
            <p:nvSpPr>
              <p:cNvPr id="866" name="Shape 866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867" name="pasted-image.pdf"/>
              <p:cNvPicPr>
                <a:picLocks noChangeAspect="1"/>
              </p:cNvPicPr>
              <p:nvPr/>
            </p:nvPicPr>
            <p:blipFill>
              <a:blip r:embed="rId4" cstate="print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68" name="Shape 868"/>
              <p:cNvSpPr/>
              <p:nvPr/>
            </p:nvSpPr>
            <p:spPr>
              <a:xfrm>
                <a:off x="-8949" y="-95793"/>
                <a:ext cx="1790948" cy="11884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  <p:sp>
          <p:nvSpPr>
            <p:cNvPr id="870" name="Shape 870"/>
            <p:cNvSpPr/>
            <p:nvPr/>
          </p:nvSpPr>
          <p:spPr>
            <a:xfrm>
              <a:off x="2023873" y="1719858"/>
              <a:ext cx="1050286" cy="654631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11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72" name="pasted-image.jpg"/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9370330" y="5578914"/>
            <a:ext cx="3248489" cy="2615034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Shape 873"/>
          <p:cNvSpPr/>
          <p:nvPr/>
        </p:nvSpPr>
        <p:spPr>
          <a:xfrm>
            <a:off x="8181967" y="6557568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5913107" y="2138131"/>
            <a:ext cx="3457223" cy="290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57809" indent="-257809" algn="l" defTabSz="338835">
              <a:spcBef>
                <a:spcPts val="500"/>
              </a:spcBef>
              <a:buSzPct val="75000"/>
              <a:buChar char="•"/>
              <a:defRPr sz="319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TC enclave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Trustworthy execution 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Cheap computation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No network stack</a:t>
            </a:r>
          </a:p>
        </p:txBody>
      </p:sp>
      <p:sp>
        <p:nvSpPr>
          <p:cNvPr id="875" name="Shape 875"/>
          <p:cNvSpPr/>
          <p:nvPr/>
        </p:nvSpPr>
        <p:spPr>
          <a:xfrm>
            <a:off x="9264284" y="2138131"/>
            <a:ext cx="3248489" cy="290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40030" indent="-240030" algn="l" defTabSz="315468">
              <a:spcBef>
                <a:spcPts val="500"/>
              </a:spcBef>
              <a:buSzPct val="75000"/>
              <a:buChar char="•"/>
              <a:defRPr sz="297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Trusted website</a:t>
            </a:r>
          </a:p>
          <a:p>
            <a:pPr marL="540067" lvl="1" indent="-300037" algn="l" defTabSz="315468">
              <a:spcBef>
                <a:spcPts val="500"/>
              </a:spcBef>
              <a:buSzPct val="75000"/>
              <a:buChar char="•"/>
              <a:defRPr sz="2430"/>
            </a:pPr>
            <a:r>
              <a:rPr dirty="0"/>
              <a:t>Source authentication</a:t>
            </a:r>
          </a:p>
          <a:p>
            <a:pPr marL="540067" lvl="1" indent="-300037" algn="l" defTabSz="315468">
              <a:spcBef>
                <a:spcPts val="500"/>
              </a:spcBef>
              <a:buSzPct val="75000"/>
              <a:buChar char="•"/>
              <a:defRPr sz="2430"/>
            </a:pPr>
            <a:r>
              <a:rPr dirty="0"/>
              <a:t>No digital signatures on content</a:t>
            </a:r>
          </a:p>
        </p:txBody>
      </p:sp>
      <p:sp>
        <p:nvSpPr>
          <p:cNvPr id="876" name="Shape 876"/>
          <p:cNvSpPr/>
          <p:nvPr/>
        </p:nvSpPr>
        <p:spPr>
          <a:xfrm>
            <a:off x="5170917" y="653594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0" name="Shape 880"/>
          <p:cNvSpPr/>
          <p:nvPr/>
        </p:nvSpPr>
        <p:spPr>
          <a:xfrm flipH="1" flipV="1">
            <a:off x="3239019" y="4103953"/>
            <a:ext cx="1293528" cy="1726634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Shape 881"/>
          <p:cNvSpPr/>
          <p:nvPr/>
        </p:nvSpPr>
        <p:spPr>
          <a:xfrm flipV="1">
            <a:off x="7372150" y="4481435"/>
            <a:ext cx="295668" cy="157308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Shape 882"/>
          <p:cNvSpPr/>
          <p:nvPr/>
        </p:nvSpPr>
        <p:spPr>
          <a:xfrm flipH="1" flipV="1">
            <a:off x="10962983" y="4521572"/>
            <a:ext cx="63184" cy="1125224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879" name="Group 879"/>
          <p:cNvGrpSpPr/>
          <p:nvPr/>
        </p:nvGrpSpPr>
        <p:grpSpPr>
          <a:xfrm>
            <a:off x="4936765" y="6246642"/>
            <a:ext cx="5055220" cy="1270001"/>
            <a:chOff x="35907" y="0"/>
            <a:chExt cx="5055218" cy="1270000"/>
          </a:xfrm>
        </p:grpSpPr>
        <p:sp>
          <p:nvSpPr>
            <p:cNvPr id="877" name="Shape 877"/>
            <p:cNvSpPr/>
            <p:nvPr/>
          </p:nvSpPr>
          <p:spPr>
            <a:xfrm>
              <a:off x="3172757" y="0"/>
              <a:ext cx="1918368" cy="1270000"/>
            </a:xfrm>
            <a:prstGeom prst="ellipse">
              <a:avLst/>
            </a:prstGeom>
            <a:blipFill rotWithShape="1">
              <a:blip r:embed="rId13" cstate="print">
                <a:alphaModFix amt="19116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5907" y="0"/>
              <a:ext cx="1918368" cy="1270000"/>
            </a:xfrm>
            <a:prstGeom prst="ellipse">
              <a:avLst/>
            </a:prstGeom>
            <a:blipFill rotWithShape="1">
              <a:blip r:embed="rId13" cstate="print">
                <a:alphaModFix amt="19116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1699" y="8325605"/>
            <a:ext cx="3888885" cy="65659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Compound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Program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Shape 477"/>
          <p:cNvSpPr/>
          <p:nvPr/>
        </p:nvSpPr>
        <p:spPr>
          <a:xfrm>
            <a:off x="-533" y="-2"/>
            <a:ext cx="12996036" cy="9746202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" name="Shape 479"/>
          <p:cNvSpPr/>
          <p:nvPr/>
        </p:nvSpPr>
        <p:spPr>
          <a:xfrm>
            <a:off x="423914" y="3640780"/>
            <a:ext cx="12147142" cy="26752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l"/>
            <a:r>
              <a:rPr lang="en-US" sz="4000" b="1" dirty="0"/>
              <a:t>Key Challenge: </a:t>
            </a:r>
            <a:r>
              <a:rPr lang="en-US" sz="4000" dirty="0"/>
              <a:t>How does one stitch together disparate trust domains with different properties into a secure, effective system?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38241"/>
    </mc:Choice>
    <mc:Fallback>
      <p:transition advTm="13824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 animBg="1"/>
      <p:bldP spid="874" grpId="0" animBg="1"/>
      <p:bldP spid="875" grpId="0" animBg="1"/>
      <p:bldP spid="880" grpId="0" animBg="1"/>
      <p:bldP spid="881" grpId="0" animBg="1"/>
      <p:bldP spid="882" grpId="0" animBg="1"/>
      <p:bldP spid="879" grpId="1" animBg="1" advAuto="0"/>
      <p:bldP spid="3" grpId="0" animBg="1"/>
      <p:bldP spid="4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sted-image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757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62" name="Group 762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59" name="Shape 759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60" name="pasted-image.pdf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1" name="Shape 761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63" name="Shape 763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72" name="Group 772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70" name="Group 770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64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5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6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7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8" name="image13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69" name="Shape 769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71" name="Shape 771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773" name="Shape 77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775" name="image30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7" name="Shape 77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2149"/>
    </mc:Choice>
    <mc:Fallback>
      <p:transition advTm="214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1" animBg="1" advAuto="0"/>
      <p:bldP spid="778" grpId="3" animBg="1" advAuto="0"/>
      <p:bldP spid="779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sted-image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757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62" name="Group 762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59" name="Shape 759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60" name="pasted-image.pd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1" name="Shape 761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63" name="Shape 763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72" name="Group 772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70" name="Group 770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64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5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6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7" name="image19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8" name="image13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69" name="Shape 769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71" name="Shape 771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773" name="Shape 77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775" name="image30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7" name="Shape 77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 flipV="1">
            <a:off x="2205145" y="3414959"/>
            <a:ext cx="2726527" cy="302014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Shape 781"/>
          <p:cNvSpPr>
            <a:spLocks noGrp="1"/>
          </p:cNvSpPr>
          <p:nvPr>
            <p:ph type="body" sz="half" idx="1"/>
          </p:nvPr>
        </p:nvSpPr>
        <p:spPr>
          <a:xfrm>
            <a:off x="629299" y="6431981"/>
            <a:ext cx="12138271" cy="2534502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900"/>
              </a:spcBef>
              <a:defRPr sz="4950"/>
            </a:pPr>
            <a:r>
              <a:rPr lang="en-US" dirty="0"/>
              <a:t>Solution: use attestations to establish secure channel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6514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2149"/>
    </mc:Choice>
    <mc:Fallback>
      <p:transition advTm="214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 animBg="1" advAuto="0"/>
      <p:bldP spid="781" grpId="0" uiExpan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asted-image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Shape 784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89" name="Group 789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86" name="Shape 78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7" name="pasted-image.pd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8" name="Shape 78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90" name="Shape 790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97" name="Group 797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91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2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3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4" name="image19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5" name="image13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6" name="Shape 796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98" name="Shape 798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800" name="Shape 800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802" name="image30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4" name="Shape 804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 flipV="1">
            <a:off x="2205145" y="3429247"/>
            <a:ext cx="2726527" cy="302014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Shape 809"/>
          <p:cNvSpPr>
            <a:spLocks noGrp="1"/>
          </p:cNvSpPr>
          <p:nvPr>
            <p:ph type="body" sz="half" idx="1"/>
          </p:nvPr>
        </p:nvSpPr>
        <p:spPr>
          <a:xfrm>
            <a:off x="575392" y="6270597"/>
            <a:ext cx="12138271" cy="2971328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600"/>
              </a:spcBef>
              <a:defRPr sz="3465"/>
            </a:pPr>
            <a:r>
              <a:rPr dirty="0"/>
              <a:t>Creator of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Flight Insurance</a:t>
            </a:r>
            <a:r>
              <a:rPr dirty="0"/>
              <a:t> checks</a:t>
            </a:r>
            <a:endParaRPr sz="2772" dirty="0"/>
          </a:p>
          <a:p>
            <a:pPr marL="269851" indent="-269851" defTabSz="368045">
              <a:spcBef>
                <a:spcPts val="600"/>
              </a:spcBef>
              <a:defRPr sz="3465"/>
            </a:pPr>
            <a:endParaRPr lang="en-US" sz="3339" dirty="0"/>
          </a:p>
          <a:p>
            <a:pPr marL="269851" indent="-269851" defTabSz="368045">
              <a:spcBef>
                <a:spcPts val="600"/>
              </a:spcBef>
              <a:defRPr sz="3465"/>
            </a:pPr>
            <a:r>
              <a:rPr sz="3339" dirty="0"/>
              <a:t>Contract</a:t>
            </a:r>
            <a:r>
              <a:rPr sz="2772"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Flight insurance</a:t>
            </a:r>
            <a:r>
              <a:rPr dirty="0"/>
              <a:t>: </a:t>
            </a:r>
          </a:p>
          <a:p>
            <a:pPr marL="707866" lvl="1" indent="-427831" defTabSz="368045">
              <a:spcBef>
                <a:spcPts val="600"/>
              </a:spcBef>
              <a:defRPr sz="3150"/>
            </a:pPr>
            <a:r>
              <a:rPr dirty="0"/>
              <a:t>Hardwired with PK</a:t>
            </a:r>
            <a:r>
              <a:rPr baseline="3523" dirty="0"/>
              <a:t>TC</a:t>
            </a:r>
          </a:p>
          <a:p>
            <a:pPr marL="630078" lvl="1" indent="-350043" defTabSz="368045">
              <a:spcBef>
                <a:spcPts val="600"/>
              </a:spcBef>
              <a:defRPr sz="3150"/>
            </a:pPr>
            <a:r>
              <a:rPr dirty="0"/>
              <a:t>On receiving flight data, checks signature 𝚺</a:t>
            </a:r>
            <a:r>
              <a:rPr baseline="3523" dirty="0"/>
              <a:t>SK</a:t>
            </a:r>
            <a:r>
              <a:rPr baseline="-15523" dirty="0"/>
              <a:t>TC</a:t>
            </a:r>
            <a:r>
              <a:rPr dirty="0"/>
              <a:t>[flight data]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28763" y="6992474"/>
            <a:ext cx="5524500" cy="4699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9353263" y="7812653"/>
            <a:ext cx="1112910" cy="910723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10242079" y="6903246"/>
            <a:ext cx="192039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Free!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9001"/>
    </mc:Choice>
    <mc:Fallback>
      <p:transition advTm="900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809" grpId="1" uiExpand="1" build="p" bldLvl="5" advAuto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952500" y="353060"/>
            <a:ext cx="11099800" cy="16220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pPr algn="l"/>
            <a:r>
              <a:rPr dirty="0"/>
              <a:t>What’s a (decentralized) smart contract?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xfrm>
            <a:off x="500106" y="2603500"/>
            <a:ext cx="8175621" cy="6101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Executable object on blockchain</a:t>
            </a:r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lang="en-US" dirty="0"/>
              <a:t>Programed </a:t>
            </a:r>
            <a:r>
              <a:rPr dirty="0"/>
              <a:t>in Turing-complete language</a:t>
            </a:r>
            <a:r>
              <a:rPr lang="en-US" dirty="0"/>
              <a:t>s</a:t>
            </a:r>
            <a:endParaRPr dirty="0"/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Code can define arbitrarily rich functionalities</a:t>
            </a:r>
          </a:p>
          <a:p>
            <a:pPr marL="217311" indent="-363996" defTabSz="391414">
              <a:spcBef>
                <a:spcPts val="600"/>
              </a:spcBef>
              <a:defRPr sz="3685"/>
            </a:pPr>
            <a:r>
              <a:rPr lang="en-US" dirty="0"/>
              <a:t>Decentralized ➜ autonomous: </a:t>
            </a:r>
            <a:r>
              <a:rPr lang="en-US" i="1" dirty="0"/>
              <a:t>Execution enforced by network</a:t>
            </a:r>
          </a:p>
        </p:txBody>
      </p:sp>
      <p:grpSp>
        <p:nvGrpSpPr>
          <p:cNvPr id="2" name="Group 467"/>
          <p:cNvGrpSpPr/>
          <p:nvPr/>
        </p:nvGrpSpPr>
        <p:grpSpPr>
          <a:xfrm>
            <a:off x="8968373" y="3312707"/>
            <a:ext cx="3608683" cy="4350481"/>
            <a:chOff x="-35823" y="-42182"/>
            <a:chExt cx="3608681" cy="4350480"/>
          </a:xfrm>
        </p:grpSpPr>
        <p:sp>
          <p:nvSpPr>
            <p:cNvPr id="464" name="Shape 464"/>
            <p:cNvSpPr/>
            <p:nvPr/>
          </p:nvSpPr>
          <p:spPr>
            <a:xfrm>
              <a:off x="0" y="0"/>
              <a:ext cx="3572858" cy="430829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5" name="pasted-image.pdf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812585" y="1876614"/>
              <a:ext cx="2630329" cy="2342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Shape 466"/>
            <p:cNvSpPr/>
            <p:nvPr/>
          </p:nvSpPr>
          <p:spPr>
            <a:xfrm>
              <a:off x="-35823" y="-42182"/>
              <a:ext cx="3071141" cy="1102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Contract</a:t>
              </a:r>
            </a:p>
          </p:txBody>
        </p:sp>
      </p:grpSp>
      <p:grpSp>
        <p:nvGrpSpPr>
          <p:cNvPr id="3" name="Group 1"/>
          <p:cNvGrpSpPr/>
          <p:nvPr/>
        </p:nvGrpSpPr>
        <p:grpSpPr>
          <a:xfrm>
            <a:off x="0" y="0"/>
            <a:ext cx="12996036" cy="9746202"/>
            <a:chOff x="4382" y="0"/>
            <a:chExt cx="12996036" cy="9746202"/>
          </a:xfrm>
        </p:grpSpPr>
        <p:sp>
          <p:nvSpPr>
            <p:cNvPr id="8" name="Shape 477"/>
            <p:cNvSpPr/>
            <p:nvPr/>
          </p:nvSpPr>
          <p:spPr>
            <a:xfrm>
              <a:off x="4382" y="0"/>
              <a:ext cx="12996036" cy="9746202"/>
            </a:xfrm>
            <a:prstGeom prst="rect">
              <a:avLst/>
            </a:prstGeom>
            <a:gradFill>
              <a:gsLst>
                <a:gs pos="0">
                  <a:srgbClr val="FBFBFB">
                    <a:alpha val="73620"/>
                  </a:srgbClr>
                </a:gs>
                <a:gs pos="100000">
                  <a:srgbClr val="BEBEBE">
                    <a:alpha val="73620"/>
                  </a:srgbClr>
                </a:gs>
              </a:gsLst>
              <a:lin ang="54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" name="Group 8"/>
            <p:cNvGrpSpPr/>
            <p:nvPr/>
          </p:nvGrpSpPr>
          <p:grpSpPr>
            <a:xfrm>
              <a:off x="308744" y="3539182"/>
              <a:ext cx="12387312" cy="2675236"/>
              <a:chOff x="308744" y="3539182"/>
              <a:chExt cx="12387312" cy="2675236"/>
            </a:xfrm>
          </p:grpSpPr>
          <p:sp>
            <p:nvSpPr>
              <p:cNvPr id="10" name="Shape 478"/>
              <p:cNvSpPr/>
              <p:nvPr/>
            </p:nvSpPr>
            <p:spPr>
              <a:xfrm>
                <a:off x="308744" y="3614089"/>
                <a:ext cx="12387312" cy="2525422"/>
              </a:xfrm>
              <a:prstGeom prst="rect">
                <a:avLst/>
              </a:prstGeom>
              <a:solidFill>
                <a:schemeClr val="accent3">
                  <a:satOff val="18648"/>
                  <a:lumOff val="5971"/>
                  <a:alpha val="94889"/>
                </a:schemeClr>
              </a:solidFill>
              <a:ln w="50800">
                <a:solidFill>
                  <a:srgbClr val="000000">
                    <a:alpha val="94889"/>
                  </a:srgbClr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1" name="Shape 479"/>
              <p:cNvSpPr/>
              <p:nvPr/>
            </p:nvSpPr>
            <p:spPr>
              <a:xfrm>
                <a:off x="428829" y="3539182"/>
                <a:ext cx="12147142" cy="26752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l">
                  <a:spcBef>
                    <a:spcPts val="1000"/>
                  </a:spcBef>
                  <a:defRPr sz="55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Abstraction: </a:t>
                </a:r>
                <a:r>
                  <a:rPr b="0" dirty="0">
                    <a:latin typeface="+mn-lt"/>
                    <a:ea typeface="+mn-ea"/>
                    <a:cs typeface="+mn-cs"/>
                    <a:sym typeface="Helvetica Light"/>
                  </a:rPr>
                  <a:t>Smart contract is virtual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 trusted third party with </a:t>
                </a:r>
                <a:r>
                  <a:rPr lang="en-US" b="0" i="1" dirty="0">
                    <a:latin typeface="+mn-lt"/>
                    <a:ea typeface="+mn-ea"/>
                    <a:cs typeface="+mn-cs"/>
                    <a:sym typeface="Helvetica Light"/>
                  </a:rPr>
                  <a:t>*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public</a:t>
                </a:r>
                <a:r>
                  <a:rPr lang="en-US" b="0" i="1" dirty="0">
                    <a:latin typeface="+mn-lt"/>
                    <a:ea typeface="+mn-ea"/>
                    <a:cs typeface="+mn-cs"/>
                    <a:sym typeface="Helvetica Light"/>
                  </a:rPr>
                  <a:t>*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 state.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85100"/>
    </mc:Choice>
    <mc:Fallback>
      <p:transition advTm="8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pasted-imag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890" name="Group 890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887" name="Shape 88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88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9" name="Shape 88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891" name="Shape 891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00" name="Group 900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898" name="Group 898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892" name="image19.png"/>
              <p:cNvPicPr>
                <a:picLocks noChangeAspect="1"/>
              </p:cNvPicPr>
              <p:nvPr/>
            </p:nvPicPr>
            <p:blipFill>
              <a:blip r:embed="rId4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3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4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5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image13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97" name="Shape 897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899" name="Shape 899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904" name="Group 904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901" name="Shape 90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03" name="image30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05" name="Shape 905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0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0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0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Shape 908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4222382" y="3531183"/>
            <a:ext cx="1628699" cy="1066127"/>
          </a:xfrm>
          <a:prstGeom prst="ellips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535"/>
    </mc:Choice>
    <mc:Fallback>
      <p:transition advTm="153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/>
        </p:nvSpPr>
        <p:spPr>
          <a:xfrm>
            <a:off x="163038" y="391553"/>
            <a:ext cx="7233464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15" name="Group 915"/>
          <p:cNvGrpSpPr/>
          <p:nvPr/>
        </p:nvGrpSpPr>
        <p:grpSpPr>
          <a:xfrm>
            <a:off x="4643850" y="1486236"/>
            <a:ext cx="2679443" cy="3695793"/>
            <a:chOff x="-13387" y="-497098"/>
            <a:chExt cx="2679441" cy="3695792"/>
          </a:xfrm>
        </p:grpSpPr>
        <p:sp>
          <p:nvSpPr>
            <p:cNvPr id="912" name="Shape 912"/>
            <p:cNvSpPr/>
            <p:nvPr/>
          </p:nvSpPr>
          <p:spPr>
            <a:xfrm>
              <a:off x="0" y="0"/>
              <a:ext cx="2652667" cy="319869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13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1275514" y="1934195"/>
              <a:ext cx="1360544" cy="1211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4" name="Shape 914"/>
            <p:cNvSpPr/>
            <p:nvPr/>
          </p:nvSpPr>
          <p:spPr>
            <a:xfrm>
              <a:off x="-13388" y="-497099"/>
              <a:ext cx="2679443" cy="1778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TC Contract</a:t>
              </a:r>
            </a:p>
          </p:txBody>
        </p:sp>
      </p:grpSp>
      <p:grpSp>
        <p:nvGrpSpPr>
          <p:cNvPr id="919" name="Group 919"/>
          <p:cNvGrpSpPr/>
          <p:nvPr/>
        </p:nvGrpSpPr>
        <p:grpSpPr>
          <a:xfrm>
            <a:off x="315761" y="1953803"/>
            <a:ext cx="3005170" cy="3652529"/>
            <a:chOff x="-15015" y="-64983"/>
            <a:chExt cx="3005168" cy="3652527"/>
          </a:xfrm>
        </p:grpSpPr>
        <p:sp>
          <p:nvSpPr>
            <p:cNvPr id="916" name="Shape 91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17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8" name="Shape 91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20" name="Shape 920"/>
          <p:cNvSpPr/>
          <p:nvPr/>
        </p:nvSpPr>
        <p:spPr>
          <a:xfrm>
            <a:off x="99151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9511469" y="2584951"/>
            <a:ext cx="2687006" cy="2054296"/>
            <a:chOff x="0" y="-1"/>
            <a:chExt cx="2687005" cy="2054294"/>
          </a:xfrm>
        </p:grpSpPr>
        <p:pic>
          <p:nvPicPr>
            <p:cNvPr id="921" name="image19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2" name="image19.png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3" name="image19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4" name="image19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5" name="Shape 925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930" name="Group 930"/>
          <p:cNvGrpSpPr/>
          <p:nvPr/>
        </p:nvGrpSpPr>
        <p:grpSpPr>
          <a:xfrm>
            <a:off x="9796134" y="1872644"/>
            <a:ext cx="2038616" cy="2609890"/>
            <a:chOff x="-1" y="0"/>
            <a:chExt cx="2038615" cy="2609888"/>
          </a:xfrm>
        </p:grpSpPr>
        <p:sp>
          <p:nvSpPr>
            <p:cNvPr id="927" name="Shape 927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29" name="image30.png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1" name="Shape 931"/>
          <p:cNvSpPr>
            <a:spLocks noGrp="1"/>
          </p:cNvSpPr>
          <p:nvPr>
            <p:ph type="body" sz="half" idx="1"/>
          </p:nvPr>
        </p:nvSpPr>
        <p:spPr>
          <a:xfrm>
            <a:off x="675682" y="6288485"/>
            <a:ext cx="11653437" cy="3037031"/>
          </a:xfrm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Problem: Q' may be corrupted version of Q—or altogether fake!</a:t>
            </a:r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Could run blockchain client (Ethereum) in enclave</a:t>
            </a:r>
          </a:p>
          <a:p>
            <a:pPr marL="670083" lvl="1" indent="-372268" defTabSz="391414">
              <a:spcBef>
                <a:spcPts val="600"/>
              </a:spcBef>
              <a:defRPr sz="3015"/>
            </a:pPr>
            <a:r>
              <a:rPr dirty="0"/>
              <a:t>Could verify </a:t>
            </a:r>
            <a:r>
              <a:rPr i="1" dirty="0"/>
              <a:t>Q </a:t>
            </a:r>
            <a:r>
              <a:rPr dirty="0"/>
              <a:t>from blockchain</a:t>
            </a:r>
          </a:p>
          <a:p>
            <a:pPr marL="670083" lvl="1" indent="-372268" defTabSz="391414">
              <a:spcBef>
                <a:spcPts val="600"/>
              </a:spcBef>
              <a:defRPr sz="3015"/>
            </a:pPr>
            <a:r>
              <a:rPr dirty="0"/>
              <a:t>Would bloat TC code (TCB)!</a:t>
            </a:r>
          </a:p>
        </p:txBody>
      </p:sp>
      <p:grpSp>
        <p:nvGrpSpPr>
          <p:cNvPr id="934" name="Group 934"/>
          <p:cNvGrpSpPr/>
          <p:nvPr/>
        </p:nvGrpSpPr>
        <p:grpSpPr>
          <a:xfrm>
            <a:off x="3293529" y="3876168"/>
            <a:ext cx="2090591" cy="889001"/>
            <a:chOff x="0" y="540601"/>
            <a:chExt cx="2090590" cy="889000"/>
          </a:xfrm>
        </p:grpSpPr>
        <p:sp>
          <p:nvSpPr>
            <p:cNvPr id="932" name="Shape 932"/>
            <p:cNvSpPr/>
            <p:nvPr/>
          </p:nvSpPr>
          <p:spPr>
            <a:xfrm>
              <a:off x="0" y="618950"/>
              <a:ext cx="1543668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1462610" y="540601"/>
              <a:ext cx="62798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</p:grpSp>
      <p:grpSp>
        <p:nvGrpSpPr>
          <p:cNvPr id="937" name="Group 937"/>
          <p:cNvGrpSpPr/>
          <p:nvPr/>
        </p:nvGrpSpPr>
        <p:grpSpPr>
          <a:xfrm>
            <a:off x="7092760" y="2138063"/>
            <a:ext cx="2517369" cy="1202351"/>
            <a:chOff x="0" y="0"/>
            <a:chExt cx="2517368" cy="1202349"/>
          </a:xfrm>
        </p:grpSpPr>
        <p:sp>
          <p:nvSpPr>
            <p:cNvPr id="935" name="Shape 935"/>
            <p:cNvSpPr/>
            <p:nvPr/>
          </p:nvSpPr>
          <p:spPr>
            <a:xfrm flipH="1">
              <a:off x="0" y="470047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982086" y="0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  <p:grpSp>
        <p:nvGrpSpPr>
          <p:cNvPr id="940" name="Group 940"/>
          <p:cNvGrpSpPr/>
          <p:nvPr/>
        </p:nvGrpSpPr>
        <p:grpSpPr>
          <a:xfrm>
            <a:off x="7268411" y="3641025"/>
            <a:ext cx="2517369" cy="1078797"/>
            <a:chOff x="0" y="0"/>
            <a:chExt cx="2517368" cy="1078795"/>
          </a:xfrm>
        </p:grpSpPr>
        <p:sp>
          <p:nvSpPr>
            <p:cNvPr id="938" name="Shape 938"/>
            <p:cNvSpPr/>
            <p:nvPr/>
          </p:nvSpPr>
          <p:spPr>
            <a:xfrm>
              <a:off x="0" y="346493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10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793711" y="0"/>
              <a:ext cx="57864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</p:grpSp>
      <p:grpSp>
        <p:nvGrpSpPr>
          <p:cNvPr id="943" name="Group 943"/>
          <p:cNvGrpSpPr/>
          <p:nvPr/>
        </p:nvGrpSpPr>
        <p:grpSpPr>
          <a:xfrm>
            <a:off x="3065818" y="2227111"/>
            <a:ext cx="1684654" cy="1080301"/>
            <a:chOff x="0" y="151807"/>
            <a:chExt cx="1684652" cy="1080299"/>
          </a:xfrm>
        </p:grpSpPr>
        <p:sp>
          <p:nvSpPr>
            <p:cNvPr id="941" name="Shape 941"/>
            <p:cNvSpPr/>
            <p:nvPr/>
          </p:nvSpPr>
          <p:spPr>
            <a:xfrm flipH="1">
              <a:off x="0" y="499804"/>
              <a:ext cx="1684653" cy="732304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885432" y="151807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42228" y="8087266"/>
            <a:ext cx="15716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88412"/>
    </mc:Choice>
    <mc:Fallback>
      <p:transition advTm="88412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5" build="p" bldLvl="5" animBg="1" advAuto="0"/>
      <p:bldP spid="934" grpId="1" animBg="1" advAuto="0"/>
      <p:bldP spid="937" grpId="3" animBg="1" advAuto="0"/>
      <p:bldP spid="940" grpId="2" animBg="1" advAuto="0"/>
      <p:bldP spid="943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163038" y="391553"/>
            <a:ext cx="7233464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49" name="Group 949"/>
          <p:cNvGrpSpPr/>
          <p:nvPr/>
        </p:nvGrpSpPr>
        <p:grpSpPr>
          <a:xfrm>
            <a:off x="4643850" y="1486236"/>
            <a:ext cx="2679443" cy="3695793"/>
            <a:chOff x="-13387" y="-497098"/>
            <a:chExt cx="2679441" cy="3695792"/>
          </a:xfrm>
        </p:grpSpPr>
        <p:sp>
          <p:nvSpPr>
            <p:cNvPr id="946" name="Shape 946"/>
            <p:cNvSpPr/>
            <p:nvPr/>
          </p:nvSpPr>
          <p:spPr>
            <a:xfrm>
              <a:off x="0" y="0"/>
              <a:ext cx="2652667" cy="319869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47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1275514" y="1934195"/>
              <a:ext cx="1360544" cy="1211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8" name="Shape 948"/>
            <p:cNvSpPr/>
            <p:nvPr/>
          </p:nvSpPr>
          <p:spPr>
            <a:xfrm>
              <a:off x="-13388" y="-497099"/>
              <a:ext cx="2679443" cy="1778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TC Contract</a:t>
              </a:r>
            </a:p>
          </p:txBody>
        </p:sp>
      </p:grpSp>
      <p:grpSp>
        <p:nvGrpSpPr>
          <p:cNvPr id="953" name="Group 953"/>
          <p:cNvGrpSpPr/>
          <p:nvPr/>
        </p:nvGrpSpPr>
        <p:grpSpPr>
          <a:xfrm>
            <a:off x="315761" y="1953803"/>
            <a:ext cx="3005170" cy="3652529"/>
            <a:chOff x="-15015" y="-64983"/>
            <a:chExt cx="3005168" cy="3652527"/>
          </a:xfrm>
        </p:grpSpPr>
        <p:sp>
          <p:nvSpPr>
            <p:cNvPr id="950" name="Shape 950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51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2" name="Shape 952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54" name="Shape 954"/>
          <p:cNvSpPr/>
          <p:nvPr/>
        </p:nvSpPr>
        <p:spPr>
          <a:xfrm>
            <a:off x="99151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60" name="Group 960"/>
          <p:cNvGrpSpPr/>
          <p:nvPr/>
        </p:nvGrpSpPr>
        <p:grpSpPr>
          <a:xfrm>
            <a:off x="9511469" y="2584951"/>
            <a:ext cx="2687006" cy="2054296"/>
            <a:chOff x="0" y="-1"/>
            <a:chExt cx="2687005" cy="2054294"/>
          </a:xfrm>
        </p:grpSpPr>
        <p:pic>
          <p:nvPicPr>
            <p:cNvPr id="955" name="image19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6" name="image19.png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7" name="image19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8" name="image19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Shape 959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964" name="Group 964"/>
          <p:cNvGrpSpPr/>
          <p:nvPr/>
        </p:nvGrpSpPr>
        <p:grpSpPr>
          <a:xfrm>
            <a:off x="9796134" y="1872644"/>
            <a:ext cx="2038616" cy="2609890"/>
            <a:chOff x="-1" y="0"/>
            <a:chExt cx="2038615" cy="2609888"/>
          </a:xfrm>
        </p:grpSpPr>
        <p:sp>
          <p:nvSpPr>
            <p:cNvPr id="961" name="Shape 96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63" name="image30.png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5" name="Shape 965"/>
          <p:cNvSpPr>
            <a:spLocks noGrp="1"/>
          </p:cNvSpPr>
          <p:nvPr>
            <p:ph type="body" sz="half" idx="1"/>
          </p:nvPr>
        </p:nvSpPr>
        <p:spPr>
          <a:xfrm>
            <a:off x="675682" y="6270197"/>
            <a:ext cx="11653437" cy="3037031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700"/>
              </a:spcBef>
              <a:defRPr sz="4125"/>
            </a:pPr>
            <a:r>
              <a:t>Our approach: Leverage hybrid trust model</a:t>
            </a:r>
          </a:p>
          <a:p>
            <a:pPr marL="333375" indent="-333375" defTabSz="438150">
              <a:spcBef>
                <a:spcPts val="700"/>
              </a:spcBef>
              <a:defRPr sz="4125"/>
            </a:pPr>
            <a:r>
              <a:rPr dirty="0"/>
              <a:t>Potentially </a:t>
            </a:r>
            <a:r>
              <a:rPr i="1" dirty="0"/>
              <a:t>corrupted </a:t>
            </a:r>
            <a:r>
              <a:rPr dirty="0"/>
              <a:t>query </a:t>
            </a:r>
            <a:r>
              <a:rPr i="1" dirty="0"/>
              <a:t>Q' </a:t>
            </a:r>
            <a:r>
              <a:rPr dirty="0"/>
              <a:t>processed by TC</a:t>
            </a:r>
            <a:endParaRPr i="1" dirty="0"/>
          </a:p>
          <a:p>
            <a:pPr marL="333375" indent="-333375" defTabSz="438150">
              <a:spcBef>
                <a:spcPts val="700"/>
              </a:spcBef>
              <a:defRPr sz="4125"/>
            </a:pPr>
            <a:r>
              <a:rPr dirty="0"/>
              <a:t>TC digitally signs (</a:t>
            </a:r>
            <a:r>
              <a:rPr i="1" dirty="0"/>
              <a:t>A', </a:t>
            </a:r>
            <a:r>
              <a:rPr dirty="0"/>
              <a:t>Q') using SK</a:t>
            </a:r>
            <a:r>
              <a:rPr sz="4050" baseline="-5999" dirty="0"/>
              <a:t>TC</a:t>
            </a:r>
          </a:p>
          <a:p>
            <a:pPr marL="327313" indent="-327313" defTabSz="438150">
              <a:spcBef>
                <a:spcPts val="700"/>
              </a:spcBef>
              <a:defRPr sz="4125"/>
            </a:pPr>
            <a:r>
              <a:rPr sz="4050" dirty="0"/>
              <a:t>TC contract verifies </a:t>
            </a:r>
            <a:r>
              <a:rPr sz="4050" i="1" dirty="0"/>
              <a:t>Q</a:t>
            </a:r>
            <a:r>
              <a:rPr sz="4050" dirty="0"/>
              <a:t> = </a:t>
            </a:r>
            <a:r>
              <a:rPr sz="4050" i="1" dirty="0"/>
              <a:t>Q'</a:t>
            </a:r>
          </a:p>
        </p:txBody>
      </p:sp>
      <p:grpSp>
        <p:nvGrpSpPr>
          <p:cNvPr id="968" name="Group 968"/>
          <p:cNvGrpSpPr/>
          <p:nvPr/>
        </p:nvGrpSpPr>
        <p:grpSpPr>
          <a:xfrm>
            <a:off x="3293529" y="3876168"/>
            <a:ext cx="2090591" cy="889001"/>
            <a:chOff x="0" y="540601"/>
            <a:chExt cx="2090590" cy="889000"/>
          </a:xfrm>
        </p:grpSpPr>
        <p:sp>
          <p:nvSpPr>
            <p:cNvPr id="966" name="Shape 966"/>
            <p:cNvSpPr/>
            <p:nvPr/>
          </p:nvSpPr>
          <p:spPr>
            <a:xfrm>
              <a:off x="0" y="618950"/>
              <a:ext cx="1543668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462610" y="540601"/>
              <a:ext cx="62798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</p:grpSp>
      <p:grpSp>
        <p:nvGrpSpPr>
          <p:cNvPr id="971" name="Group 971"/>
          <p:cNvGrpSpPr/>
          <p:nvPr/>
        </p:nvGrpSpPr>
        <p:grpSpPr>
          <a:xfrm>
            <a:off x="7092760" y="2138063"/>
            <a:ext cx="2517369" cy="1202351"/>
            <a:chOff x="0" y="0"/>
            <a:chExt cx="2517368" cy="1202349"/>
          </a:xfrm>
        </p:grpSpPr>
        <p:sp>
          <p:nvSpPr>
            <p:cNvPr id="969" name="Shape 969"/>
            <p:cNvSpPr/>
            <p:nvPr/>
          </p:nvSpPr>
          <p:spPr>
            <a:xfrm flipH="1">
              <a:off x="0" y="470047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982086" y="0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  <p:grpSp>
        <p:nvGrpSpPr>
          <p:cNvPr id="974" name="Group 974"/>
          <p:cNvGrpSpPr/>
          <p:nvPr/>
        </p:nvGrpSpPr>
        <p:grpSpPr>
          <a:xfrm>
            <a:off x="7268411" y="3641025"/>
            <a:ext cx="2517369" cy="1078797"/>
            <a:chOff x="0" y="0"/>
            <a:chExt cx="2517368" cy="1078795"/>
          </a:xfrm>
        </p:grpSpPr>
        <p:sp>
          <p:nvSpPr>
            <p:cNvPr id="972" name="Shape 972"/>
            <p:cNvSpPr/>
            <p:nvPr/>
          </p:nvSpPr>
          <p:spPr>
            <a:xfrm>
              <a:off x="0" y="346493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10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793711" y="0"/>
              <a:ext cx="57864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3065818" y="2227111"/>
            <a:ext cx="1684654" cy="1080301"/>
            <a:chOff x="0" y="151807"/>
            <a:chExt cx="1684652" cy="1080299"/>
          </a:xfrm>
        </p:grpSpPr>
        <p:sp>
          <p:nvSpPr>
            <p:cNvPr id="976" name="Shape 976"/>
            <p:cNvSpPr/>
            <p:nvPr/>
          </p:nvSpPr>
          <p:spPr>
            <a:xfrm flipH="1">
              <a:off x="0" y="499804"/>
              <a:ext cx="1684653" cy="732304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885432" y="151807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A'</a:t>
              </a:r>
            </a:p>
          </p:txBody>
        </p:sp>
      </p:grpSp>
      <p:sp>
        <p:nvSpPr>
          <p:cNvPr id="979" name="Shape 979"/>
          <p:cNvSpPr/>
          <p:nvPr/>
        </p:nvSpPr>
        <p:spPr>
          <a:xfrm>
            <a:off x="8641319" y="2155076"/>
            <a:ext cx="705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,Q'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5257263" y="2573331"/>
            <a:ext cx="1921228" cy="1477800"/>
            <a:chOff x="0" y="0"/>
            <a:chExt cx="1921226" cy="1477799"/>
          </a:xfrm>
        </p:grpSpPr>
        <p:sp>
          <p:nvSpPr>
            <p:cNvPr id="980" name="Shape 980"/>
            <p:cNvSpPr/>
            <p:nvPr/>
          </p:nvSpPr>
          <p:spPr>
            <a:xfrm>
              <a:off x="1213598" y="0"/>
              <a:ext cx="707629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  <p:sp>
          <p:nvSpPr>
            <p:cNvPr id="981" name="Shape 981"/>
            <p:cNvSpPr/>
            <p:nvPr/>
          </p:nvSpPr>
          <p:spPr>
            <a:xfrm flipV="1">
              <a:off x="0" y="599736"/>
              <a:ext cx="1314495" cy="87806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83" name="Shape 983"/>
          <p:cNvSpPr/>
          <p:nvPr/>
        </p:nvSpPr>
        <p:spPr>
          <a:xfrm>
            <a:off x="7268411" y="3976559"/>
            <a:ext cx="2517369" cy="732303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9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88694"/>
    </mc:Choice>
    <mc:Fallback>
      <p:transition advTm="88694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1" build="p" bldLvl="5" animBg="1" advAuto="0"/>
      <p:bldP spid="979" grpId="2" animBg="1" advAuto="0"/>
      <p:bldP spid="982" grpId="3" animBg="1" advAuto="0"/>
      <p:bldP spid="983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asted-image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258755" y="2101726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988" name="Shape 988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89" name="pasted-image.pdf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Shape 990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01" name="Group 1001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999" name="Group 999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993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4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5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6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image13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8" name="Shape 998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1000" name="Shape 1000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1002" name="Shape 1002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004" name="image30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6" name="Shape 1006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1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4235923" y="3764758"/>
            <a:ext cx="1270001" cy="732303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Oval 1"/>
          <p:cNvSpPr/>
          <p:nvPr/>
        </p:nvSpPr>
        <p:spPr>
          <a:xfrm>
            <a:off x="6641432" y="2821795"/>
            <a:ext cx="2727157" cy="16752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056"/>
    </mc:Choice>
    <mc:Fallback>
      <p:transition advTm="105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asted-image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9394995" y="1492604"/>
            <a:ext cx="3394864" cy="2732865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396839" y="318612"/>
            <a:ext cx="3364954" cy="4444840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9797703" y="447383"/>
            <a:ext cx="2947391" cy="100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Trusted Website XYZ.com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742462" y="1588103"/>
            <a:ext cx="2325229" cy="2826118"/>
            <a:chOff x="-15015" y="-64983"/>
            <a:chExt cx="3005168" cy="3652527"/>
          </a:xfrm>
        </p:grpSpPr>
        <p:sp>
          <p:nvSpPr>
            <p:cNvPr id="988" name="Shape 988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89" name="pasted-image.pd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Shape 990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3200"/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3200" dirty="0"/>
                <a:t>Insurance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307886" y="283315"/>
            <a:ext cx="2337415" cy="566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Blockchain</a:t>
            </a:r>
          </a:p>
        </p:txBody>
      </p:sp>
      <p:grpSp>
        <p:nvGrpSpPr>
          <p:cNvPr id="1001" name="Group 1001"/>
          <p:cNvGrpSpPr/>
          <p:nvPr/>
        </p:nvGrpSpPr>
        <p:grpSpPr>
          <a:xfrm>
            <a:off x="4056019" y="2015739"/>
            <a:ext cx="2124310" cy="2081982"/>
            <a:chOff x="0" y="0"/>
            <a:chExt cx="2745497" cy="2690792"/>
          </a:xfrm>
        </p:grpSpPr>
        <p:grpSp>
          <p:nvGrpSpPr>
            <p:cNvPr id="999" name="Group 999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993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4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5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6" name="image19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image13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8" name="Shape 998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1000" name="Shape 1000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4276276" y="1464597"/>
            <a:ext cx="1577365" cy="2017625"/>
            <a:chOff x="-1" y="0"/>
            <a:chExt cx="2038615" cy="2607615"/>
          </a:xfrm>
        </p:grpSpPr>
        <p:sp>
          <p:nvSpPr>
            <p:cNvPr id="1002" name="Shape 1002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-1" y="995353"/>
              <a:ext cx="2038615" cy="161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32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3200" dirty="0"/>
                <a:t>Crier</a:t>
              </a:r>
            </a:p>
          </p:txBody>
        </p:sp>
        <p:pic>
          <p:nvPicPr>
            <p:cNvPr id="1004" name="image30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6" name="Shape 1006"/>
          <p:cNvSpPr/>
          <p:nvPr/>
        </p:nvSpPr>
        <p:spPr>
          <a:xfrm flipH="1">
            <a:off x="3343327" y="2247446"/>
            <a:ext cx="982654" cy="566615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 flipH="1">
            <a:off x="3343327" y="2247446"/>
            <a:ext cx="982654" cy="566615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3347177" y="2977057"/>
            <a:ext cx="982654" cy="56661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07575" y="5032837"/>
            <a:ext cx="9941637" cy="181075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74320" tIns="50800" rIns="274320" bIns="50800" numCol="1" spcCol="38100" rtlCol="0" anchor="ctr">
            <a:spAutoFit/>
          </a:bodyPr>
          <a:lstStyle/>
          <a:p>
            <a:pPr marL="306704" indent="-306704" algn="l" defTabSz="403097">
              <a:spcBef>
                <a:spcPts val="600"/>
              </a:spcBef>
              <a:defRPr sz="3795"/>
            </a:pPr>
            <a:r>
              <a:rPr lang="en-US" sz="3200" b="1" dirty="0"/>
              <a:t>Problem</a:t>
            </a:r>
            <a:r>
              <a:rPr lang="en-US" sz="3200" dirty="0"/>
              <a:t>: network is controlled by OS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HTTPS doesn't sign data (MAC is not transferrable).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TC can not verified data delivered by 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7576" y="7189436"/>
            <a:ext cx="9941636" cy="12413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74320" tIns="50800" rIns="274320" bIns="50800" numCol="1" spcCol="38100" rtlCol="0" anchor="ctr">
            <a:spAutoFit/>
          </a:bodyPr>
          <a:lstStyle/>
          <a:p>
            <a:pPr marL="250940" indent="-250940" algn="l" defTabSz="403097">
              <a:spcBef>
                <a:spcPts val="600"/>
              </a:spcBef>
              <a:defRPr sz="3795"/>
            </a:pPr>
            <a:r>
              <a:rPr lang="en-US" sz="3200" b="1" dirty="0"/>
              <a:t>Solution</a:t>
            </a:r>
            <a:r>
              <a:rPr lang="en-US" sz="3200" dirty="0"/>
              <a:t>: 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Put TLS stack </a:t>
            </a:r>
            <a:r>
              <a:rPr lang="en-US" sz="3200" i="1" dirty="0"/>
              <a:t>in the enclave</a:t>
            </a:r>
          </a:p>
        </p:txBody>
      </p:sp>
      <p:sp>
        <p:nvSpPr>
          <p:cNvPr id="33" name="Shape 1007"/>
          <p:cNvSpPr/>
          <p:nvPr/>
        </p:nvSpPr>
        <p:spPr>
          <a:xfrm>
            <a:off x="8457499" y="2571820"/>
            <a:ext cx="1356542" cy="566614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5659777" y="2593839"/>
            <a:ext cx="1166226" cy="566614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2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6854" y="2092412"/>
            <a:ext cx="3879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6002" y="2184745"/>
            <a:ext cx="1631497" cy="6565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6002" y="2827259"/>
            <a:ext cx="1631497" cy="6565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TCP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8393" y="1935725"/>
            <a:ext cx="2120333" cy="17684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5620719" y="2238613"/>
            <a:ext cx="4193322" cy="126428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5326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39634"/>
    </mc:Choice>
    <mc:Fallback>
      <p:transition advTm="39634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6 2.60417E-7 L -0.19605 0.0037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2" y="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 animBg="1"/>
      <p:bldP spid="7" grpId="0" animBg="1"/>
      <p:bldP spid="10" grpId="0" animBg="1"/>
      <p:bldP spid="10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0727">
              <a:defRPr sz="6719"/>
            </a:pPr>
            <a:r>
              <a:t>Another problem: </a:t>
            </a:r>
          </a:p>
          <a:p>
            <a:pPr defTabSz="490727">
              <a:defRPr sz="6719"/>
            </a:pPr>
            <a:r>
              <a:t>Gas depletion</a:t>
            </a:r>
          </a:p>
        </p:txBody>
      </p:sp>
      <p:sp>
        <p:nvSpPr>
          <p:cNvPr id="1015" name="Shape 1015"/>
          <p:cNvSpPr>
            <a:spLocks noGrp="1"/>
          </p:cNvSpPr>
          <p:nvPr>
            <p:ph type="body" sz="half" idx="1"/>
          </p:nvPr>
        </p:nvSpPr>
        <p:spPr>
          <a:xfrm>
            <a:off x="214193" y="2097422"/>
            <a:ext cx="12576415" cy="3240156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800"/>
              </a:spcBef>
              <a:defRPr sz="4785"/>
            </a:pPr>
            <a:r>
              <a:t>Recall: Ethereum uses currency called "gas" </a:t>
            </a:r>
          </a:p>
          <a:p>
            <a:pPr marL="977529" lvl="1" indent="-590814" defTabSz="508254">
              <a:spcBef>
                <a:spcPts val="800"/>
              </a:spcBef>
              <a:defRPr sz="4785"/>
            </a:pPr>
            <a:r>
              <a:rPr dirty="0"/>
              <a:t>Prevents DoS</a:t>
            </a:r>
          </a:p>
          <a:p>
            <a:pPr marL="977529" lvl="1" indent="-590814" defTabSz="508254">
              <a:spcBef>
                <a:spcPts val="800"/>
              </a:spcBef>
              <a:defRPr sz="4785"/>
            </a:pPr>
            <a:r>
              <a:rPr dirty="0"/>
              <a:t>Charges fairly for computation costs</a:t>
            </a:r>
          </a:p>
        </p:txBody>
      </p:sp>
      <p:grpSp>
        <p:nvGrpSpPr>
          <p:cNvPr id="1026" name="Group 1026"/>
          <p:cNvGrpSpPr/>
          <p:nvPr/>
        </p:nvGrpSpPr>
        <p:grpSpPr>
          <a:xfrm>
            <a:off x="0" y="5337578"/>
            <a:ext cx="12972174" cy="3461873"/>
            <a:chOff x="0" y="0"/>
            <a:chExt cx="12972173" cy="3461872"/>
          </a:xfrm>
        </p:grpSpPr>
        <p:sp>
          <p:nvSpPr>
            <p:cNvPr id="1016" name="Shape 1016"/>
            <p:cNvSpPr/>
            <p:nvPr/>
          </p:nvSpPr>
          <p:spPr>
            <a:xfrm>
              <a:off x="125927" y="23662"/>
              <a:ext cx="12846247" cy="3438211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20" name="Group 1020"/>
            <p:cNvGrpSpPr/>
            <p:nvPr/>
          </p:nvGrpSpPr>
          <p:grpSpPr>
            <a:xfrm>
              <a:off x="5665600" y="391109"/>
              <a:ext cx="2249951" cy="2856704"/>
              <a:chOff x="-11241" y="-170731"/>
              <a:chExt cx="2249950" cy="2856702"/>
            </a:xfrm>
          </p:grpSpPr>
          <p:sp>
            <p:nvSpPr>
              <p:cNvPr id="1017" name="Shape 1017"/>
              <p:cNvSpPr/>
              <p:nvPr/>
            </p:nvSpPr>
            <p:spPr>
              <a:xfrm>
                <a:off x="0" y="0"/>
                <a:ext cx="2227468" cy="2685972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18" name="pasted-image.pdf"/>
              <p:cNvPicPr>
                <a:picLocks noChangeAspect="1"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701081" y="1294624"/>
                <a:ext cx="1512440" cy="1347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9" name="Shape 1019"/>
              <p:cNvSpPr/>
              <p:nvPr/>
            </p:nvSpPr>
            <p:spPr>
              <a:xfrm>
                <a:off x="-11242" y="-170732"/>
                <a:ext cx="2249951" cy="1493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30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Smart Contract</a:t>
                </a:r>
              </a:p>
            </p:txBody>
          </p:sp>
        </p:grpSp>
        <p:sp>
          <p:nvSpPr>
            <p:cNvPr id="1021" name="Shape 1021"/>
            <p:cNvSpPr/>
            <p:nvPr/>
          </p:nvSpPr>
          <p:spPr>
            <a:xfrm>
              <a:off x="0" y="0"/>
              <a:ext cx="3020920" cy="732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1764338" y="816492"/>
              <a:ext cx="1890571" cy="2384394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938157" y="771812"/>
              <a:ext cx="2382165" cy="1580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TC</a:t>
              </a:r>
            </a:p>
            <a:p>
              <a: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Account</a:t>
              </a: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4018743" y="965287"/>
              <a:ext cx="1308423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msg,</a:t>
              </a:r>
            </a:p>
            <a:p>
              <a:pPr>
                <a:defRPr b="1">
                  <a:solidFill>
                    <a:schemeClr val="accent3">
                      <a:hueOff val="-333990"/>
                      <a:satOff val="3917"/>
                      <a:lumOff val="-6666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$gas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3649233" y="2325447"/>
              <a:ext cx="2382166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033" name="Group 1033"/>
          <p:cNvGrpSpPr/>
          <p:nvPr/>
        </p:nvGrpSpPr>
        <p:grpSpPr>
          <a:xfrm>
            <a:off x="7886685" y="5640163"/>
            <a:ext cx="4321036" cy="2856703"/>
            <a:chOff x="0" y="0"/>
            <a:chExt cx="4321034" cy="2856702"/>
          </a:xfrm>
        </p:grpSpPr>
        <p:grpSp>
          <p:nvGrpSpPr>
            <p:cNvPr id="1030" name="Group 1030"/>
            <p:cNvGrpSpPr/>
            <p:nvPr/>
          </p:nvGrpSpPr>
          <p:grpSpPr>
            <a:xfrm>
              <a:off x="2071083" y="0"/>
              <a:ext cx="2249952" cy="2856703"/>
              <a:chOff x="-11241" y="-170731"/>
              <a:chExt cx="2249950" cy="2856702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2227468" cy="2685972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28" name="pasted-image.pdf"/>
              <p:cNvPicPr>
                <a:picLocks noChangeAspect="1"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701081" y="1294624"/>
                <a:ext cx="1512440" cy="1347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29" name="Shape 1029"/>
              <p:cNvSpPr/>
              <p:nvPr/>
            </p:nvSpPr>
            <p:spPr>
              <a:xfrm>
                <a:off x="-11242" y="-170732"/>
                <a:ext cx="2249951" cy="1493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30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Smart Contract'</a:t>
                </a:r>
              </a:p>
            </p:txBody>
          </p:sp>
        </p:grpSp>
        <p:sp>
          <p:nvSpPr>
            <p:cNvPr id="1031" name="Shape 1031"/>
            <p:cNvSpPr/>
            <p:nvPr/>
          </p:nvSpPr>
          <p:spPr>
            <a:xfrm>
              <a:off x="0" y="1934338"/>
              <a:ext cx="2382165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375241" y="593154"/>
              <a:ext cx="1290117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msg'</a:t>
              </a:r>
            </a:p>
            <a:p>
              <a:pPr>
                <a:defRPr b="1">
                  <a:solidFill>
                    <a:schemeClr val="accent3">
                      <a:hueOff val="-333990"/>
                      <a:satOff val="3917"/>
                      <a:lumOff val="-6666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$gas'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4925"/>
    </mc:Choice>
    <mc:Fallback>
      <p:transition advTm="492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  <p:bldP spid="1026" grpId="2" animBg="1" advAuto="0"/>
      <p:bldP spid="1033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title"/>
          </p:nvPr>
        </p:nvSpPr>
        <p:spPr>
          <a:xfrm>
            <a:off x="332014" y="9071"/>
            <a:ext cx="12340773" cy="2303224"/>
          </a:xfrm>
          <a:prstGeom prst="rect">
            <a:avLst/>
          </a:prstGeom>
        </p:spPr>
        <p:txBody>
          <a:bodyPr/>
          <a:lstStyle/>
          <a:p>
            <a:pPr defTabSz="525779">
              <a:defRPr sz="7200"/>
            </a:pPr>
            <a:r>
              <a:t>Another problem:</a:t>
            </a:r>
          </a:p>
          <a:p>
            <a:pPr defTabSz="525779">
              <a:defRPr sz="7200"/>
            </a:pPr>
            <a:r>
              <a:t>Gas depletion</a:t>
            </a:r>
          </a:p>
        </p:txBody>
      </p:sp>
      <p:sp>
        <p:nvSpPr>
          <p:cNvPr id="1036" name="Shape 1036"/>
          <p:cNvSpPr>
            <a:spLocks noGrp="1"/>
          </p:cNvSpPr>
          <p:nvPr>
            <p:ph type="body" sz="half" idx="1"/>
          </p:nvPr>
        </p:nvSpPr>
        <p:spPr>
          <a:xfrm>
            <a:off x="333936" y="2565548"/>
            <a:ext cx="11950009" cy="2501728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700"/>
              </a:spcBef>
              <a:defRPr sz="3905"/>
            </a:pPr>
            <a:r>
              <a:t>TC service needs to initiate call to return data </a:t>
            </a:r>
            <a:r>
              <a:rPr i="1"/>
              <a:t>A </a:t>
            </a:r>
          </a:p>
          <a:p>
            <a:pPr marL="315594" indent="-315594" defTabSz="414781">
              <a:spcBef>
                <a:spcPts val="700"/>
              </a:spcBef>
              <a:defRPr sz="3905"/>
            </a:pPr>
            <a:r>
              <a:t>TC must pay gas cost for this return call… yet avoid </a:t>
            </a:r>
            <a:r>
              <a:rPr i="1"/>
              <a:t>malicious gas-depletion calls from other contracts</a:t>
            </a:r>
          </a:p>
        </p:txBody>
      </p:sp>
      <p:grpSp>
        <p:nvGrpSpPr>
          <p:cNvPr id="1061" name="Group 1061"/>
          <p:cNvGrpSpPr/>
          <p:nvPr/>
        </p:nvGrpSpPr>
        <p:grpSpPr>
          <a:xfrm>
            <a:off x="2726558" y="4735312"/>
            <a:ext cx="7709051" cy="4206611"/>
            <a:chOff x="0" y="0"/>
            <a:chExt cx="7709049" cy="4206609"/>
          </a:xfrm>
        </p:grpSpPr>
        <p:sp>
          <p:nvSpPr>
            <p:cNvPr id="1037" name="Shape 1037"/>
            <p:cNvSpPr/>
            <p:nvPr/>
          </p:nvSpPr>
          <p:spPr>
            <a:xfrm>
              <a:off x="0" y="12906"/>
              <a:ext cx="5098033" cy="4193704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17982" y="264844"/>
              <a:ext cx="4991068" cy="3564659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42" name="Group 1042"/>
            <p:cNvGrpSpPr/>
            <p:nvPr/>
          </p:nvGrpSpPr>
          <p:grpSpPr>
            <a:xfrm>
              <a:off x="390467" y="1021385"/>
              <a:ext cx="1790948" cy="2176746"/>
              <a:chOff x="-8948" y="-38727"/>
              <a:chExt cx="1790947" cy="2176744"/>
            </a:xfrm>
          </p:grpSpPr>
          <p:sp>
            <p:nvSpPr>
              <p:cNvPr id="1039" name="Shape 1039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40" name="pasted-image.pdf"/>
              <p:cNvPicPr>
                <a:picLocks noChangeAspect="1"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1" name="Shape 1041"/>
              <p:cNvSpPr/>
              <p:nvPr/>
            </p:nvSpPr>
            <p:spPr>
              <a:xfrm>
                <a:off x="-8949" y="-38728"/>
                <a:ext cx="1790948" cy="897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5453905" y="1303446"/>
              <a:ext cx="2064107" cy="2022979"/>
              <a:chOff x="0" y="0"/>
              <a:chExt cx="2064106" cy="2022977"/>
            </a:xfrm>
          </p:grpSpPr>
          <p:grpSp>
            <p:nvGrpSpPr>
              <p:cNvPr id="1049" name="Group 1049"/>
              <p:cNvGrpSpPr/>
              <p:nvPr/>
            </p:nvGrpSpPr>
            <p:grpSpPr>
              <a:xfrm>
                <a:off x="-1" y="-1"/>
                <a:ext cx="2020133" cy="2014105"/>
                <a:chOff x="0" y="-1"/>
                <a:chExt cx="2020131" cy="2014103"/>
              </a:xfrm>
            </p:grpSpPr>
            <p:pic>
              <p:nvPicPr>
                <p:cNvPr id="1043" name="image19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-1"/>
                  <a:ext cx="2020104" cy="21706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4" name="image19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627640" y="627644"/>
                  <a:ext cx="1498528" cy="24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5" name="image19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136919" y="648681"/>
                  <a:ext cx="1498528" cy="2678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6" name="image19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1359014"/>
                  <a:ext cx="2020104" cy="185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7" name="image13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/>
                </a:blip>
                <a:stretch>
                  <a:fillRect/>
                </a:stretch>
              </p:blipFill>
              <p:spPr>
                <a:xfrm>
                  <a:off x="676441" y="1572103"/>
                  <a:ext cx="667156" cy="44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48" name="Shape 1048"/>
                <p:cNvSpPr/>
                <p:nvPr/>
              </p:nvSpPr>
              <p:spPr>
                <a:xfrm>
                  <a:off x="838680" y="256941"/>
                  <a:ext cx="697429" cy="4869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050" name="Shape 1050"/>
              <p:cNvSpPr/>
              <p:nvPr/>
            </p:nvSpPr>
            <p:spPr>
              <a:xfrm>
                <a:off x="1290713" y="1536027"/>
                <a:ext cx="773394" cy="486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667921" y="767922"/>
              <a:ext cx="1532661" cy="2091860"/>
              <a:chOff x="0" y="0"/>
              <a:chExt cx="1532660" cy="2091858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-1" y="756940"/>
                <a:ext cx="1532662" cy="119488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-1" y="616907"/>
                <a:ext cx="1532662" cy="1474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Crier</a:t>
                </a:r>
              </a:p>
            </p:txBody>
          </p:sp>
          <p:pic>
            <p:nvPicPr>
              <p:cNvPr id="1054" name="image30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380629" y="0"/>
                <a:ext cx="771406" cy="10258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56" name="Shape 1056"/>
            <p:cNvSpPr/>
            <p:nvPr/>
          </p:nvSpPr>
          <p:spPr>
            <a:xfrm>
              <a:off x="150354" y="0"/>
              <a:ext cx="2475535" cy="757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1060" name="Group 1060"/>
            <p:cNvGrpSpPr/>
            <p:nvPr/>
          </p:nvGrpSpPr>
          <p:grpSpPr>
            <a:xfrm>
              <a:off x="2982001" y="930268"/>
              <a:ext cx="1790948" cy="2233811"/>
              <a:chOff x="-8948" y="-95792"/>
              <a:chExt cx="1790947" cy="2233809"/>
            </a:xfrm>
          </p:grpSpPr>
          <p:sp>
            <p:nvSpPr>
              <p:cNvPr id="1057" name="Shape 1057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58" name="pasted-image.pdf"/>
              <p:cNvPicPr>
                <a:picLocks noChangeAspect="1"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59" name="Shape 1059"/>
              <p:cNvSpPr/>
              <p:nvPr/>
            </p:nvSpPr>
            <p:spPr>
              <a:xfrm>
                <a:off x="-8949" y="-95793"/>
                <a:ext cx="1790948" cy="11884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</p:grpSp>
      <p:sp>
        <p:nvSpPr>
          <p:cNvPr id="1062" name="Shape 1062"/>
          <p:cNvSpPr/>
          <p:nvPr/>
        </p:nvSpPr>
        <p:spPr>
          <a:xfrm>
            <a:off x="4956839" y="7355941"/>
            <a:ext cx="939274" cy="1"/>
          </a:xfrm>
          <a:prstGeom prst="line">
            <a:avLst/>
          </a:prstGeom>
          <a:ln w="127000">
            <a:solidFill>
              <a:schemeClr val="accent3">
                <a:hueOff val="-333990"/>
                <a:satOff val="3917"/>
                <a:lumOff val="-66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 flipH="1">
            <a:off x="4814564" y="6306436"/>
            <a:ext cx="939274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39627"/>
    </mc:Choice>
    <mc:Fallback>
      <p:transition advTm="39627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Gas sustainability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half" idx="1"/>
          </p:nvPr>
        </p:nvSpPr>
        <p:spPr>
          <a:xfrm>
            <a:off x="88230" y="1819181"/>
            <a:ext cx="12828340" cy="2461444"/>
          </a:xfrm>
          <a:prstGeom prst="rect">
            <a:avLst/>
          </a:prstGeom>
        </p:spPr>
        <p:txBody>
          <a:bodyPr/>
          <a:lstStyle/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Informally: service never runs out of gas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Formal definition in paper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TC requires up-front deposit of gas (ether) from relying contract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Formal proof of gas sustainability for TC in paper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64400" y="6436159"/>
            <a:ext cx="6383216" cy="3127857"/>
            <a:chOff x="2704505" y="5971091"/>
            <a:chExt cx="6383216" cy="3127857"/>
          </a:xfrm>
        </p:grpSpPr>
        <p:grpSp>
          <p:nvGrpSpPr>
            <p:cNvPr id="1091" name="Group 1091"/>
            <p:cNvGrpSpPr/>
            <p:nvPr/>
          </p:nvGrpSpPr>
          <p:grpSpPr>
            <a:xfrm>
              <a:off x="2704505" y="5971091"/>
              <a:ext cx="6383216" cy="3127857"/>
              <a:chOff x="-685867" y="-18975"/>
              <a:chExt cx="6383214" cy="3127856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-535476" y="9538"/>
                <a:ext cx="4303160" cy="3099343"/>
              </a:xfrm>
              <a:prstGeom prst="rect">
                <a:avLst/>
              </a:prstGeom>
              <a:solidFill>
                <a:srgbClr val="F5EFB5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2008716" y="195732"/>
                <a:ext cx="3688632" cy="2634449"/>
              </a:xfrm>
              <a:prstGeom prst="roundRect">
                <a:avLst>
                  <a:gd name="adj" fmla="val 15000"/>
                </a:avLst>
              </a:prstGeom>
              <a:solidFill>
                <a:srgbClr val="9FF0EA">
                  <a:alpha val="51029"/>
                </a:srgbClr>
              </a:solidFill>
              <a:ln w="50800" cap="flat">
                <a:solidFill>
                  <a:srgbClr val="000000">
                    <a:alpha val="51029"/>
                  </a:srgb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31744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072" name="Group 1072"/>
              <p:cNvGrpSpPr/>
              <p:nvPr/>
            </p:nvGrpSpPr>
            <p:grpSpPr>
              <a:xfrm>
                <a:off x="288573" y="754851"/>
                <a:ext cx="1323595" cy="1608717"/>
                <a:chOff x="-6613" y="-28621"/>
                <a:chExt cx="1323593" cy="1608715"/>
              </a:xfrm>
            </p:grpSpPr>
            <p:sp>
              <p:nvSpPr>
                <p:cNvPr id="1069" name="Shape 1069"/>
                <p:cNvSpPr/>
                <p:nvPr/>
              </p:nvSpPr>
              <p:spPr>
                <a:xfrm>
                  <a:off x="0" y="0"/>
                  <a:ext cx="1310368" cy="1580095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070" name="pasted-image.pdf"/>
                <p:cNvPicPr>
                  <a:picLocks noChangeAspect="1"/>
                </p:cNvPicPr>
                <p:nvPr/>
              </p:nvPicPr>
              <p:blipFill>
                <a:blip r:embed="rId3" cstate="print">
                  <a:extLst/>
                </a:blip>
                <a:stretch>
                  <a:fillRect/>
                </a:stretch>
              </p:blipFill>
              <p:spPr>
                <a:xfrm>
                  <a:off x="337473" y="694835"/>
                  <a:ext cx="964690" cy="859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71" name="Shape 1071"/>
                <p:cNvSpPr/>
                <p:nvPr/>
              </p:nvSpPr>
              <p:spPr>
                <a:xfrm>
                  <a:off x="-6614" y="-28622"/>
                  <a:ext cx="1323595" cy="6635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23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1600"/>
                    <a:t>Flight</a:t>
                  </a:r>
                </a:p>
                <a:p>
                  <a:pPr algn="l">
                    <a:defRPr sz="23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1600" dirty="0"/>
                    <a:t>Insurance</a:t>
                  </a:r>
                </a:p>
              </p:txBody>
            </p:sp>
          </p:grpSp>
          <p:grpSp>
            <p:nvGrpSpPr>
              <p:cNvPr id="1081" name="Group 1081"/>
              <p:cNvGrpSpPr/>
              <p:nvPr/>
            </p:nvGrpSpPr>
            <p:grpSpPr>
              <a:xfrm>
                <a:off x="4030690" y="963307"/>
                <a:ext cx="1525472" cy="1513092"/>
                <a:chOff x="0" y="0"/>
                <a:chExt cx="1525470" cy="1513091"/>
              </a:xfrm>
            </p:grpSpPr>
            <p:grpSp>
              <p:nvGrpSpPr>
                <p:cNvPr id="1079" name="Group 1079"/>
                <p:cNvGrpSpPr/>
                <p:nvPr/>
              </p:nvGrpSpPr>
              <p:grpSpPr>
                <a:xfrm>
                  <a:off x="-1" y="-1"/>
                  <a:ext cx="1517621" cy="1513093"/>
                  <a:chOff x="0" y="0"/>
                  <a:chExt cx="1517619" cy="1513091"/>
                </a:xfrm>
              </p:grpSpPr>
              <p:pic>
                <p:nvPicPr>
                  <p:cNvPr id="1073" name="image19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-1"/>
                    <a:ext cx="1517599" cy="1630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4" name="image19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-471513" y="471516"/>
                    <a:ext cx="1125766" cy="18273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5" name="image19.png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854108" y="487320"/>
                    <a:ext cx="1125766" cy="20124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6" name="image19.pn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1020956"/>
                    <a:ext cx="1517599" cy="1393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7" name="image13.pn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/>
                  </a:blip>
                  <a:stretch>
                    <a:fillRect/>
                  </a:stretch>
                </p:blipFill>
                <p:spPr>
                  <a:xfrm>
                    <a:off x="508174" y="1181039"/>
                    <a:ext cx="501200" cy="3320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078" name="Shape 1078"/>
                  <p:cNvSpPr/>
                  <p:nvPr/>
                </p:nvSpPr>
                <p:spPr>
                  <a:xfrm>
                    <a:off x="630057" y="193026"/>
                    <a:ext cx="523942" cy="3658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1080" name="Shape 1080"/>
                <p:cNvSpPr/>
                <p:nvPr/>
              </p:nvSpPr>
              <p:spPr>
                <a:xfrm>
                  <a:off x="953897" y="1135195"/>
                  <a:ext cx="571574" cy="3598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/>
                  </a:lvl1pPr>
                </a:lstStyle>
                <a:p>
                  <a:r>
                    <a:rPr sz="1800" dirty="0"/>
                    <a:t>SGX</a:t>
                  </a:r>
                </a:p>
              </p:txBody>
            </p:sp>
          </p:grpSp>
          <p:grpSp>
            <p:nvGrpSpPr>
              <p:cNvPr id="1085" name="Group 1085"/>
              <p:cNvGrpSpPr/>
              <p:nvPr/>
            </p:nvGrpSpPr>
            <p:grpSpPr>
              <a:xfrm>
                <a:off x="4188858" y="567530"/>
                <a:ext cx="1132708" cy="1545982"/>
                <a:chOff x="0" y="0"/>
                <a:chExt cx="1132707" cy="1545981"/>
              </a:xfrm>
            </p:grpSpPr>
            <p:sp>
              <p:nvSpPr>
                <p:cNvPr id="1082" name="Shape 1082"/>
                <p:cNvSpPr/>
                <p:nvPr/>
              </p:nvSpPr>
              <p:spPr>
                <a:xfrm>
                  <a:off x="-1" y="559414"/>
                  <a:ext cx="1132709" cy="883077"/>
                </a:xfrm>
                <a:prstGeom prst="rect">
                  <a:avLst/>
                </a:prstGeom>
                <a:solidFill>
                  <a:srgbClr val="FFF2CC"/>
                </a:solidFill>
                <a:ln w="50800" cap="flat">
                  <a:solidFill>
                    <a:srgbClr val="7F6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defTabSz="1733973">
                    <a:defRPr sz="2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-1" y="455923"/>
                  <a:ext cx="1132709" cy="10900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30026" tIns="130026" rIns="130026" bIns="130026" numCol="1" anchor="ctr">
                  <a:noAutofit/>
                </a:bodyPr>
                <a:lstStyle/>
                <a:p>
                  <a:pPr defTabSz="1733973">
                    <a:defRPr sz="25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2000" dirty="0"/>
                    <a:t>Town</a:t>
                  </a:r>
                </a:p>
                <a:p>
                  <a:pPr defTabSz="1733973">
                    <a:defRPr sz="25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2000" dirty="0"/>
                    <a:t>Crier</a:t>
                  </a:r>
                </a:p>
              </p:txBody>
            </p:sp>
            <p:pic>
              <p:nvPicPr>
                <p:cNvPr id="1084" name="image30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/>
                </a:blip>
                <a:stretch>
                  <a:fillRect/>
                </a:stretch>
              </p:blipFill>
              <p:spPr>
                <a:xfrm>
                  <a:off x="281303" y="0"/>
                  <a:ext cx="570105" cy="7581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086" name="Shape 1086"/>
              <p:cNvSpPr/>
              <p:nvPr/>
            </p:nvSpPr>
            <p:spPr>
              <a:xfrm>
                <a:off x="-685868" y="-18976"/>
                <a:ext cx="2894112" cy="599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t>Blockchain</a:t>
                </a:r>
              </a:p>
            </p:txBody>
          </p:sp>
          <p:grpSp>
            <p:nvGrpSpPr>
              <p:cNvPr id="1090" name="Group 1090"/>
              <p:cNvGrpSpPr/>
              <p:nvPr/>
            </p:nvGrpSpPr>
            <p:grpSpPr>
              <a:xfrm>
                <a:off x="2203837" y="687511"/>
                <a:ext cx="1521582" cy="1650891"/>
                <a:chOff x="-6613" y="-70795"/>
                <a:chExt cx="1521580" cy="1650889"/>
              </a:xfrm>
            </p:grpSpPr>
            <p:sp>
              <p:nvSpPr>
                <p:cNvPr id="1087" name="Shape 1087"/>
                <p:cNvSpPr/>
                <p:nvPr/>
              </p:nvSpPr>
              <p:spPr>
                <a:xfrm>
                  <a:off x="0" y="0"/>
                  <a:ext cx="1310368" cy="1580095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088" name="pasted-image.pdf"/>
                <p:cNvPicPr>
                  <a:picLocks noChangeAspect="1"/>
                </p:cNvPicPr>
                <p:nvPr/>
              </p:nvPicPr>
              <p:blipFill>
                <a:blip r:embed="rId3" cstate="print">
                  <a:extLst/>
                </a:blip>
                <a:stretch>
                  <a:fillRect/>
                </a:stretch>
              </p:blipFill>
              <p:spPr>
                <a:xfrm>
                  <a:off x="337473" y="694835"/>
                  <a:ext cx="964690" cy="859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89" name="Shape 1089"/>
                <p:cNvSpPr/>
                <p:nvPr/>
              </p:nvSpPr>
              <p:spPr>
                <a:xfrm>
                  <a:off x="-6614" y="-70796"/>
                  <a:ext cx="1521581" cy="8783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22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2000"/>
                    <a:t>TC</a:t>
                  </a:r>
                </a:p>
                <a:p>
                  <a:pPr algn="l">
                    <a:defRPr sz="22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2000" dirty="0"/>
                    <a:t>Contract</a:t>
                  </a:r>
                </a:p>
              </p:txBody>
            </p:sp>
          </p:grpSp>
        </p:grpSp>
        <p:sp>
          <p:nvSpPr>
            <p:cNvPr id="1092" name="Shape 1092"/>
            <p:cNvSpPr/>
            <p:nvPr/>
          </p:nvSpPr>
          <p:spPr>
            <a:xfrm>
              <a:off x="4956839" y="7941157"/>
              <a:ext cx="939274" cy="1"/>
            </a:xfrm>
            <a:prstGeom prst="line">
              <a:avLst/>
            </a:prstGeom>
            <a:ln w="127000">
              <a:solidFill>
                <a:schemeClr val="accent3">
                  <a:hueOff val="-333990"/>
                  <a:satOff val="3917"/>
                  <a:lumOff val="-6666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 flipH="1">
              <a:off x="4795588" y="7271170"/>
              <a:ext cx="939274" cy="1"/>
            </a:xfrm>
            <a:prstGeom prst="line">
              <a:avLst/>
            </a:prstGeom>
            <a:ln w="127000">
              <a:solidFill>
                <a:schemeClr val="accent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60208" y="4466942"/>
            <a:ext cx="8991600" cy="16158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defTabSz="350520">
              <a:spcBef>
                <a:spcPts val="600"/>
              </a:spcBef>
              <a:defRPr sz="3300"/>
            </a:pPr>
            <a:r>
              <a:rPr lang="en-US" dirty="0"/>
              <a:t>Gas sustainability is a fundamental and general availability property for compound smart contracts!</a:t>
            </a:r>
            <a:endParaRPr lang="en-US" i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3902"/>
    </mc:Choice>
    <mc:Fallback>
      <p:transition advTm="13902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1" build="p" bldLvl="5" animBg="1" advAuto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/>
          </p:cNvSpPr>
          <p:nvPr>
            <p:ph type="title"/>
          </p:nvPr>
        </p:nvSpPr>
        <p:spPr>
          <a:xfrm>
            <a:off x="952500" y="273718"/>
            <a:ext cx="11099800" cy="127129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rPr lang="en-US" dirty="0"/>
              <a:t>Challenge of </a:t>
            </a:r>
            <a:r>
              <a:rPr dirty="0"/>
              <a:t>Confidentiality</a:t>
            </a:r>
          </a:p>
        </p:txBody>
      </p:sp>
      <p:sp>
        <p:nvSpPr>
          <p:cNvPr id="1096" name="Shape 1096"/>
          <p:cNvSpPr/>
          <p:nvPr/>
        </p:nvSpPr>
        <p:spPr>
          <a:xfrm>
            <a:off x="4394869" y="2698317"/>
            <a:ext cx="4348930" cy="5068611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100" name="Group 1100"/>
          <p:cNvGrpSpPr/>
          <p:nvPr/>
        </p:nvGrpSpPr>
        <p:grpSpPr>
          <a:xfrm>
            <a:off x="4999815" y="3731066"/>
            <a:ext cx="3005170" cy="3652528"/>
            <a:chOff x="-15015" y="-64983"/>
            <a:chExt cx="3005168" cy="3652527"/>
          </a:xfrm>
        </p:grpSpPr>
        <p:sp>
          <p:nvSpPr>
            <p:cNvPr id="1097" name="Shape 109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98" name="pasted-image.pdf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9" name="Shape 109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sp>
        <p:nvSpPr>
          <p:cNvPr id="1101" name="Shape 1101"/>
          <p:cNvSpPr/>
          <p:nvPr/>
        </p:nvSpPr>
        <p:spPr>
          <a:xfrm>
            <a:off x="4279903" y="2652698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sp>
        <p:nvSpPr>
          <p:cNvPr id="1102" name="Shape 1102"/>
          <p:cNvSpPr/>
          <p:nvPr/>
        </p:nvSpPr>
        <p:spPr>
          <a:xfrm>
            <a:off x="329663" y="7994427"/>
            <a:ext cx="12479342" cy="1270001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>
            <a:spAutoFit/>
          </a:bodyPr>
          <a:lstStyle>
            <a:lvl1pPr algn="l">
              <a:defRPr sz="3800"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i="0">
                <a:latin typeface="+mn-lt"/>
              </a:rPr>
              <a:t>How to provide confidentiality for data processed by a smart contract with no confidential state?</a:t>
            </a:r>
          </a:p>
        </p:txBody>
      </p:sp>
      <p:pic>
        <p:nvPicPr>
          <p:cNvPr id="1103" name="image28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 flipH="1">
            <a:off x="10066466" y="4284759"/>
            <a:ext cx="1699307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image31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 rot="3458507">
            <a:off x="8218619" y="3808149"/>
            <a:ext cx="2412184" cy="1978097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93709"/>
    </mc:Choice>
    <mc:Fallback>
      <p:transition advTm="9370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1" animBg="1" advAuto="0"/>
      <p:bldP spid="1103" grpId="2" animBg="1" advAuto="0"/>
      <p:bldP spid="1104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0" y="306507"/>
            <a:ext cx="13004800" cy="16220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5675">
              <a:defRPr sz="6240"/>
            </a:pPr>
            <a:r>
              <a:rPr lang="en-US"/>
              <a:t>Running example: </a:t>
            </a:r>
            <a:br>
              <a:rPr lang="en-US"/>
            </a:br>
            <a:r>
              <a:rPr lang="en-US"/>
              <a:t>Self-enforcing </a:t>
            </a:r>
            <a:r>
              <a:rPr lang="en-US" b="1"/>
              <a:t>flight delay insurance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19" name="Shape 1123"/>
          <p:cNvSpPr/>
          <p:nvPr/>
        </p:nvSpPr>
        <p:spPr>
          <a:xfrm rot="2811874">
            <a:off x="7653032" y="2321374"/>
            <a:ext cx="2500171" cy="1270001"/>
          </a:xfrm>
          <a:prstGeom prst="rightArrow">
            <a:avLst>
              <a:gd name="adj1" fmla="val 41010"/>
              <a:gd name="adj2" fmla="val 74082"/>
            </a:avLst>
          </a:prstGeom>
          <a:blipFill>
            <a:blip r:embed="rId6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510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0" y="105339"/>
            <a:ext cx="13004800" cy="16220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5675">
              <a:defRPr sz="6240"/>
            </a:pPr>
            <a:r>
              <a:rPr dirty="0"/>
              <a:t>Running example: </a:t>
            </a:r>
          </a:p>
          <a:p>
            <a:pPr defTabSz="455675">
              <a:defRPr sz="6240"/>
            </a:pPr>
            <a:r>
              <a:rPr dirty="0"/>
              <a:t>Self-enforcing </a:t>
            </a:r>
            <a:r>
              <a:rPr lang="en-US" b="1" dirty="0"/>
              <a:t>flight delay </a:t>
            </a:r>
            <a:r>
              <a:rPr b="1" dirty="0"/>
              <a:t>insurance</a:t>
            </a:r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8106902" y="6647201"/>
            <a:ext cx="2378143" cy="1111790"/>
            <a:chOff x="8106902" y="6647201"/>
            <a:chExt cx="2378143" cy="1111790"/>
          </a:xfrm>
        </p:grpSpPr>
        <p:sp>
          <p:nvSpPr>
            <p:cNvPr id="546" name="Shape 546"/>
            <p:cNvSpPr/>
            <p:nvPr/>
          </p:nvSpPr>
          <p:spPr>
            <a:xfrm>
              <a:off x="8106902" y="7758990"/>
              <a:ext cx="2378143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452032" y="6647201"/>
              <a:ext cx="1526929" cy="863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$100</a:t>
              </a:r>
            </a:p>
          </p:txBody>
        </p:sp>
      </p:grp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4992" y="4286214"/>
            <a:ext cx="4070438" cy="39771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278962"/>
            <a:ext cx="4528308" cy="3248666"/>
            <a:chOff x="0" y="2278962"/>
            <a:chExt cx="4528308" cy="3248666"/>
          </a:xfrm>
        </p:grpSpPr>
        <p:pic>
          <p:nvPicPr>
            <p:cNvPr id="541" name="image01.jp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0" y="2278962"/>
              <a:ext cx="3850273" cy="25668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42" name="Shape 542"/>
            <p:cNvSpPr/>
            <p:nvPr/>
          </p:nvSpPr>
          <p:spPr>
            <a:xfrm>
              <a:off x="641769" y="3097230"/>
              <a:ext cx="3073416" cy="930301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422523" y="4582747"/>
              <a:ext cx="2105785" cy="944881"/>
              <a:chOff x="0" y="0"/>
              <a:chExt cx="2105783" cy="944880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897780"/>
                <a:ext cx="2105784" cy="1"/>
              </a:xfrm>
              <a:prstGeom prst="line">
                <a:avLst/>
              </a:prstGeom>
              <a:noFill/>
              <a:ln w="254000" cap="flat">
                <a:solidFill>
                  <a:srgbClr val="00B05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4" name="Shape 544"/>
              <p:cNvSpPr/>
              <p:nvPr/>
            </p:nvSpPr>
            <p:spPr>
              <a:xfrm flipV="1">
                <a:off x="103677" y="-1"/>
                <a:ext cx="1" cy="944882"/>
              </a:xfrm>
              <a:prstGeom prst="line">
                <a:avLst/>
              </a:prstGeom>
              <a:noFill/>
              <a:ln w="190500" cap="flat">
                <a:solidFill>
                  <a:srgbClr val="00B05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8" name="Shape 547"/>
          <p:cNvSpPr/>
          <p:nvPr/>
        </p:nvSpPr>
        <p:spPr>
          <a:xfrm>
            <a:off x="9164636" y="5138810"/>
            <a:ext cx="81432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$1</a:t>
            </a:r>
          </a:p>
        </p:txBody>
      </p:sp>
      <p:grpSp>
        <p:nvGrpSpPr>
          <p:cNvPr id="21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22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83283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0791"/>
    </mc:Choice>
    <mc:Fallback>
      <p:transition advTm="1079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  <p:bldP spid="2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/>
          </p:cNvSpPr>
          <p:nvPr>
            <p:ph type="title"/>
          </p:nvPr>
        </p:nvSpPr>
        <p:spPr>
          <a:xfrm>
            <a:off x="324026" y="235765"/>
            <a:ext cx="11099801" cy="2159001"/>
          </a:xfrm>
          <a:prstGeom prst="rect">
            <a:avLst/>
          </a:prstGeom>
        </p:spPr>
        <p:txBody>
          <a:bodyPr/>
          <a:lstStyle>
            <a:lvl1pPr algn="l" defTabSz="490727">
              <a:defRPr sz="6719"/>
            </a:lvl1pPr>
          </a:lstStyle>
          <a:p>
            <a:r>
              <a:t>Idea: Leverage enclave confidentiality </a:t>
            </a:r>
          </a:p>
        </p:txBody>
      </p:sp>
      <p:grpSp>
        <p:nvGrpSpPr>
          <p:cNvPr id="1153" name="Group 1153"/>
          <p:cNvGrpSpPr/>
          <p:nvPr/>
        </p:nvGrpSpPr>
        <p:grpSpPr>
          <a:xfrm>
            <a:off x="4250463" y="2688522"/>
            <a:ext cx="8771327" cy="4786264"/>
            <a:chOff x="0" y="0"/>
            <a:chExt cx="8771325" cy="4786263"/>
          </a:xfrm>
        </p:grpSpPr>
        <p:sp>
          <p:nvSpPr>
            <p:cNvPr id="1128" name="Shape 1128"/>
            <p:cNvSpPr/>
            <p:nvPr/>
          </p:nvSpPr>
          <p:spPr>
            <a:xfrm>
              <a:off x="0" y="14685"/>
              <a:ext cx="5800521" cy="4771579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3092510" y="301339"/>
              <a:ext cx="5678816" cy="4055854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33" name="Group 1133"/>
            <p:cNvGrpSpPr/>
            <p:nvPr/>
          </p:nvGrpSpPr>
          <p:grpSpPr>
            <a:xfrm>
              <a:off x="444272" y="1162128"/>
              <a:ext cx="2037733" cy="2476692"/>
              <a:chOff x="-10181" y="-44063"/>
              <a:chExt cx="2037732" cy="2476691"/>
            </a:xfrm>
          </p:grpSpPr>
          <p:sp>
            <p:nvSpPr>
              <p:cNvPr id="1130" name="Shape 1130"/>
              <p:cNvSpPr/>
              <p:nvPr/>
            </p:nvSpPr>
            <p:spPr>
              <a:xfrm>
                <a:off x="0" y="0"/>
                <a:ext cx="2017371" cy="2432628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131" name="pasted-image.pdf"/>
              <p:cNvPicPr>
                <a:picLocks noChangeAspect="1"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519556" y="1069730"/>
                <a:ext cx="1485183" cy="1322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32" name="Shape 1132"/>
              <p:cNvSpPr/>
              <p:nvPr/>
            </p:nvSpPr>
            <p:spPr>
              <a:xfrm>
                <a:off x="-10182" y="-44064"/>
                <a:ext cx="2037734" cy="1021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1142" name="Group 1142"/>
            <p:cNvGrpSpPr/>
            <p:nvPr/>
          </p:nvGrpSpPr>
          <p:grpSpPr>
            <a:xfrm>
              <a:off x="6205432" y="1483055"/>
              <a:ext cx="2348533" cy="2301738"/>
              <a:chOff x="0" y="0"/>
              <a:chExt cx="2348531" cy="2301736"/>
            </a:xfrm>
          </p:grpSpPr>
          <p:grpSp>
            <p:nvGrpSpPr>
              <p:cNvPr id="1140" name="Group 1140"/>
              <p:cNvGrpSpPr/>
              <p:nvPr/>
            </p:nvGrpSpPr>
            <p:grpSpPr>
              <a:xfrm>
                <a:off x="-1" y="-1"/>
                <a:ext cx="2298499" cy="2291641"/>
                <a:chOff x="0" y="-1"/>
                <a:chExt cx="2298497" cy="2291639"/>
              </a:xfrm>
            </p:grpSpPr>
            <p:pic>
              <p:nvPicPr>
                <p:cNvPr id="1134" name="image19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5" y="-1"/>
                  <a:ext cx="2298466" cy="2469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5" name="image19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714126" y="714130"/>
                  <a:ext cx="1705019" cy="276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6" name="image19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293582" y="738067"/>
                  <a:ext cx="1705019" cy="3047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7" name="image19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5" y="1546280"/>
                  <a:ext cx="2298466" cy="210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8" name="image13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/>
                </a:blip>
                <a:stretch>
                  <a:fillRect/>
                </a:stretch>
              </p:blipFill>
              <p:spPr>
                <a:xfrm>
                  <a:off x="769651" y="1788733"/>
                  <a:ext cx="759088" cy="50290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39" name="Shape 1139"/>
                <p:cNvSpPr/>
                <p:nvPr/>
              </p:nvSpPr>
              <p:spPr>
                <a:xfrm>
                  <a:off x="954247" y="292347"/>
                  <a:ext cx="793532" cy="5540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141" name="Shape 1141"/>
              <p:cNvSpPr/>
              <p:nvPr/>
            </p:nvSpPr>
            <p:spPr>
              <a:xfrm>
                <a:off x="1468569" y="1747685"/>
                <a:ext cx="879963" cy="554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1146" name="Group 1146"/>
            <p:cNvGrpSpPr/>
            <p:nvPr/>
          </p:nvGrpSpPr>
          <p:grpSpPr>
            <a:xfrm>
              <a:off x="6448938" y="873739"/>
              <a:ext cx="1743855" cy="2380110"/>
              <a:chOff x="0" y="0"/>
              <a:chExt cx="1743854" cy="2380108"/>
            </a:xfrm>
          </p:grpSpPr>
          <p:sp>
            <p:nvSpPr>
              <p:cNvPr id="1143" name="Shape 1143"/>
              <p:cNvSpPr/>
              <p:nvPr/>
            </p:nvSpPr>
            <p:spPr>
              <a:xfrm>
                <a:off x="-1" y="861244"/>
                <a:ext cx="1743856" cy="135953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-1" y="701915"/>
                <a:ext cx="1743856" cy="1678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t>Crier</a:t>
                </a:r>
              </a:p>
            </p:txBody>
          </p:sp>
          <p:pic>
            <p:nvPicPr>
              <p:cNvPr id="1145" name="image30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tretch>
                <a:fillRect/>
              </a:stretch>
            </p:blipFill>
            <p:spPr>
              <a:xfrm>
                <a:off x="433079" y="0"/>
                <a:ext cx="877702" cy="1167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47" name="Shape 1147"/>
            <p:cNvSpPr/>
            <p:nvPr/>
          </p:nvSpPr>
          <p:spPr>
            <a:xfrm>
              <a:off x="171073" y="0"/>
              <a:ext cx="2816653" cy="861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1151" name="Group 1151"/>
            <p:cNvGrpSpPr/>
            <p:nvPr/>
          </p:nvGrpSpPr>
          <p:grpSpPr>
            <a:xfrm>
              <a:off x="3392908" y="1058455"/>
              <a:ext cx="2037734" cy="2541621"/>
              <a:chOff x="-10181" y="-108992"/>
              <a:chExt cx="2037732" cy="2541619"/>
            </a:xfrm>
          </p:grpSpPr>
          <p:sp>
            <p:nvSpPr>
              <p:cNvPr id="1148" name="Shape 1148"/>
              <p:cNvSpPr/>
              <p:nvPr/>
            </p:nvSpPr>
            <p:spPr>
              <a:xfrm>
                <a:off x="0" y="0"/>
                <a:ext cx="2017371" cy="2432628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149" name="pasted-image.pdf"/>
              <p:cNvPicPr>
                <a:picLocks noChangeAspect="1"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519556" y="1069730"/>
                <a:ext cx="1485183" cy="1322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50" name="Shape 1150"/>
              <p:cNvSpPr/>
              <p:nvPr/>
            </p:nvSpPr>
            <p:spPr>
              <a:xfrm>
                <a:off x="-10182" y="-108993"/>
                <a:ext cx="2037734" cy="1352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  <p:sp>
          <p:nvSpPr>
            <p:cNvPr id="1152" name="Shape 1152"/>
            <p:cNvSpPr/>
            <p:nvPr/>
          </p:nvSpPr>
          <p:spPr>
            <a:xfrm>
              <a:off x="2302754" y="1956848"/>
              <a:ext cx="1195012" cy="744836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9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4" name="Shape 1154"/>
          <p:cNvSpPr/>
          <p:nvPr/>
        </p:nvSpPr>
        <p:spPr>
          <a:xfrm>
            <a:off x="8912408" y="4589962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9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55" name="image12.png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113981" y="4469681"/>
            <a:ext cx="1922637" cy="2566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9" name="Group 1159"/>
          <p:cNvGrpSpPr/>
          <p:nvPr/>
        </p:nvGrpSpPr>
        <p:grpSpPr>
          <a:xfrm>
            <a:off x="5632277" y="1167856"/>
            <a:ext cx="7379715" cy="3612286"/>
            <a:chOff x="0" y="0"/>
            <a:chExt cx="7379714" cy="3612285"/>
          </a:xfrm>
        </p:grpSpPr>
        <p:sp>
          <p:nvSpPr>
            <p:cNvPr id="1156" name="Shape 1156"/>
            <p:cNvSpPr/>
            <p:nvPr/>
          </p:nvSpPr>
          <p:spPr>
            <a:xfrm>
              <a:off x="0" y="2039975"/>
              <a:ext cx="5110960" cy="1572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40" extrusionOk="0">
                  <a:moveTo>
                    <a:pt x="21600" y="18440"/>
                  </a:moveTo>
                  <a:cubicBezTo>
                    <a:pt x="20288" y="14011"/>
                    <a:pt x="18858" y="10314"/>
                    <a:pt x="17342" y="7432"/>
                  </a:cubicBezTo>
                  <a:cubicBezTo>
                    <a:pt x="11771" y="-3160"/>
                    <a:pt x="5433" y="-2399"/>
                    <a:pt x="0" y="9513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 flipV="1">
              <a:off x="4138322" y="1001676"/>
              <a:ext cx="707173" cy="16665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3810518" y="0"/>
              <a:ext cx="3569197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Flight delayed /</a:t>
              </a:r>
            </a:p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not delayed</a:t>
              </a:r>
            </a:p>
          </p:txBody>
        </p:sp>
      </p:grp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xfrm>
            <a:off x="402125" y="7421070"/>
            <a:ext cx="12200550" cy="1661131"/>
          </a:xfrm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500"/>
              </a:spcBef>
              <a:defRPr sz="3244"/>
            </a:pPr>
            <a:r>
              <a:rPr dirty="0"/>
              <a:t>Private datagram!</a:t>
            </a:r>
          </a:p>
          <a:p>
            <a:pPr marL="262254" indent="-262254" defTabSz="344677">
              <a:spcBef>
                <a:spcPts val="500"/>
              </a:spcBef>
              <a:defRPr sz="3244"/>
            </a:pPr>
            <a:r>
              <a:rPr dirty="0"/>
              <a:t>Additional steps needed</a:t>
            </a:r>
          </a:p>
          <a:p>
            <a:pPr marL="590073" lvl="1" indent="-327818" defTabSz="344677">
              <a:spcBef>
                <a:spcPts val="500"/>
              </a:spcBef>
              <a:defRPr sz="2655"/>
            </a:pPr>
            <a:r>
              <a:rPr dirty="0"/>
              <a:t>E.g., delay response / payment to noise timing side-channel</a:t>
            </a:r>
          </a:p>
        </p:txBody>
      </p:sp>
      <p:grpSp>
        <p:nvGrpSpPr>
          <p:cNvPr id="1163" name="Group 1163"/>
          <p:cNvGrpSpPr/>
          <p:nvPr/>
        </p:nvGrpSpPr>
        <p:grpSpPr>
          <a:xfrm>
            <a:off x="1350944" y="5236081"/>
            <a:ext cx="3591713" cy="720709"/>
            <a:chOff x="0" y="0"/>
            <a:chExt cx="3591712" cy="720708"/>
          </a:xfrm>
        </p:grpSpPr>
        <p:sp>
          <p:nvSpPr>
            <p:cNvPr id="1161" name="Shape 1161"/>
            <p:cNvSpPr/>
            <p:nvPr/>
          </p:nvSpPr>
          <p:spPr>
            <a:xfrm flipH="1" flipV="1">
              <a:off x="0" y="720708"/>
              <a:ext cx="3591713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357297" y="0"/>
              <a:ext cx="8771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$$$</a:t>
              </a:r>
            </a:p>
          </p:txBody>
        </p:sp>
      </p:grpSp>
      <p:grpSp>
        <p:nvGrpSpPr>
          <p:cNvPr id="1167" name="Group 1167"/>
          <p:cNvGrpSpPr/>
          <p:nvPr/>
        </p:nvGrpSpPr>
        <p:grpSpPr>
          <a:xfrm>
            <a:off x="1281909" y="4267385"/>
            <a:ext cx="9674808" cy="1001498"/>
            <a:chOff x="785574" y="511421"/>
            <a:chExt cx="9674805" cy="1001496"/>
          </a:xfrm>
        </p:grpSpPr>
        <p:sp>
          <p:nvSpPr>
            <p:cNvPr id="1164" name="Shape 1164"/>
            <p:cNvSpPr/>
            <p:nvPr/>
          </p:nvSpPr>
          <p:spPr>
            <a:xfrm>
              <a:off x="785574" y="905579"/>
              <a:ext cx="9674805" cy="60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69" extrusionOk="0">
                  <a:moveTo>
                    <a:pt x="0" y="19469"/>
                  </a:moveTo>
                  <a:cubicBezTo>
                    <a:pt x="1092" y="15589"/>
                    <a:pt x="2211" y="12291"/>
                    <a:pt x="3349" y="9593"/>
                  </a:cubicBezTo>
                  <a:cubicBezTo>
                    <a:pt x="7684" y="-679"/>
                    <a:pt x="12216" y="-2131"/>
                    <a:pt x="16675" y="2537"/>
                  </a:cubicBezTo>
                  <a:cubicBezTo>
                    <a:pt x="18333" y="4273"/>
                    <a:pt x="19977" y="6849"/>
                    <a:pt x="21600" y="1025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 flipH="1" flipV="1">
              <a:off x="2186256" y="511421"/>
              <a:ext cx="281501" cy="6371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674" y="3764419"/>
            <a:ext cx="3238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941823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" grpId="0" animBg="1" advAuto="0"/>
      <p:bldP spid="1160" grpId="0" animBg="1" advAuto="0"/>
      <p:bldP spid="1163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/>
        </p:nvSpPr>
        <p:spPr>
          <a:xfrm>
            <a:off x="5038482" y="5341965"/>
            <a:ext cx="2809175" cy="8874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 w="127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defTabSz="1733973"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1173" name="image2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91487" y="4786531"/>
            <a:ext cx="1570451" cy="176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image4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942860" y="4690621"/>
            <a:ext cx="1570453" cy="1796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7" name="Group 1177"/>
          <p:cNvGrpSpPr/>
          <p:nvPr/>
        </p:nvGrpSpPr>
        <p:grpSpPr>
          <a:xfrm>
            <a:off x="3135849" y="4723551"/>
            <a:ext cx="2809175" cy="3054594"/>
            <a:chOff x="457200" y="0"/>
            <a:chExt cx="2809174" cy="3054593"/>
          </a:xfrm>
        </p:grpSpPr>
        <p:pic>
          <p:nvPicPr>
            <p:cNvPr id="1175" name="image24.jp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680460" y="0"/>
              <a:ext cx="1428232" cy="2013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6" name="Shape 1176"/>
            <p:cNvSpPr/>
            <p:nvPr/>
          </p:nvSpPr>
          <p:spPr>
            <a:xfrm>
              <a:off x="457200" y="2017941"/>
              <a:ext cx="2809174" cy="1036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Online game license</a:t>
              </a:r>
            </a:p>
          </p:txBody>
        </p:sp>
      </p:grpSp>
      <p:grpSp>
        <p:nvGrpSpPr>
          <p:cNvPr id="1182" name="Group 1182"/>
          <p:cNvGrpSpPr/>
          <p:nvPr/>
        </p:nvGrpSpPr>
        <p:grpSpPr>
          <a:xfrm>
            <a:off x="8092801" y="4636836"/>
            <a:ext cx="2067628" cy="2680383"/>
            <a:chOff x="0" y="0"/>
            <a:chExt cx="2067626" cy="2680382"/>
          </a:xfrm>
        </p:grpSpPr>
        <p:grpSp>
          <p:nvGrpSpPr>
            <p:cNvPr id="1180" name="Group 1180"/>
            <p:cNvGrpSpPr/>
            <p:nvPr/>
          </p:nvGrpSpPr>
          <p:grpSpPr>
            <a:xfrm>
              <a:off x="87684" y="0"/>
              <a:ext cx="1897517" cy="2074522"/>
              <a:chOff x="0" y="0"/>
              <a:chExt cx="1897516" cy="2074521"/>
            </a:xfrm>
          </p:grpSpPr>
          <p:pic>
            <p:nvPicPr>
              <p:cNvPr id="1178" name="image25.jp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431007" cy="14838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9" name="image23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tretch>
                <a:fillRect/>
              </a:stretch>
            </p:blipFill>
            <p:spPr>
              <a:xfrm>
                <a:off x="466509" y="480698"/>
                <a:ext cx="1431008" cy="1593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81" name="Shape 1181"/>
            <p:cNvSpPr/>
            <p:nvPr/>
          </p:nvSpPr>
          <p:spPr>
            <a:xfrm>
              <a:off x="0" y="2037431"/>
              <a:ext cx="2067627" cy="642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Ether</a:t>
              </a:r>
            </a:p>
          </p:txBody>
        </p:sp>
      </p:grpSp>
      <p:sp>
        <p:nvSpPr>
          <p:cNvPr id="1186" name="Shape 1186"/>
          <p:cNvSpPr/>
          <p:nvPr/>
        </p:nvSpPr>
        <p:spPr>
          <a:xfrm flipV="1">
            <a:off x="1641711" y="7004303"/>
            <a:ext cx="1420227" cy="988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" name="Shape 1095"/>
          <p:cNvSpPr txBox="1">
            <a:spLocks/>
          </p:cNvSpPr>
          <p:nvPr/>
        </p:nvSpPr>
        <p:spPr>
          <a:xfrm>
            <a:off x="952500" y="132510"/>
            <a:ext cx="11099800" cy="163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73201" hangingPunct="1">
              <a:defRPr sz="6480"/>
            </a:pPr>
            <a:endParaRPr lang="en-US" sz="5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8" y="330263"/>
            <a:ext cx="12461240" cy="1665631"/>
          </a:xfrm>
        </p:spPr>
        <p:txBody>
          <a:bodyPr>
            <a:noAutofit/>
          </a:bodyPr>
          <a:lstStyle/>
          <a:p>
            <a:pPr algn="l"/>
            <a:r>
              <a:rPr lang="en-US" sz="6600" dirty="0"/>
              <a:t>Applications: </a:t>
            </a:r>
            <a:r>
              <a:rPr lang="en-US" sz="6600" b="1" dirty="0"/>
              <a:t>TC for sale of online goods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694" y="2202808"/>
            <a:ext cx="1230274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/>
              <a:t>Steam Community Marketplace (SCM): buy and sell items with community members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Alice wants to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sell a game for Ether, but SCM doesn’t support.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8130" y="8040889"/>
            <a:ext cx="4795052" cy="1089043"/>
            <a:chOff x="438130" y="8040889"/>
            <a:chExt cx="4795052" cy="1089043"/>
          </a:xfrm>
        </p:grpSpPr>
        <p:sp>
          <p:nvSpPr>
            <p:cNvPr id="1184" name="Shape 1184"/>
            <p:cNvSpPr/>
            <p:nvPr/>
          </p:nvSpPr>
          <p:spPr>
            <a:xfrm>
              <a:off x="2291632" y="8040889"/>
              <a:ext cx="2941550" cy="108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>
                  <a:latin typeface="PT Sans Narrow"/>
                  <a:ea typeface="PT Sans Narrow"/>
                  <a:cs typeface="PT Sans Narrow"/>
                  <a:sym typeface="PT Sans Narrow"/>
                </a:defRPr>
              </a:lvl1pPr>
            </a:lstStyle>
            <a:p>
              <a:r>
                <a:rPr sz="2800" dirty="0">
                  <a:latin typeface="+mn-lt"/>
                </a:rPr>
                <a:t>Community</a:t>
              </a:r>
              <a:r>
                <a:rPr lang="en-US" sz="2800" dirty="0">
                  <a:latin typeface="+mn-lt"/>
                </a:rPr>
                <a:t> </a:t>
              </a:r>
              <a:r>
                <a:rPr sz="2800" dirty="0">
                  <a:latin typeface="+mn-lt"/>
                </a:rPr>
                <a:t>Marketplace</a:t>
              </a:r>
            </a:p>
          </p:txBody>
        </p:sp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130" y="8223409"/>
              <a:ext cx="1838582" cy="7240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736"/>
    </mc:Choice>
    <mc:Fallback>
      <p:transition advTm="73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9063014" y="7561275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0155878" y="3030270"/>
            <a:ext cx="2348531" cy="2911055"/>
            <a:chOff x="10455900" y="3562261"/>
            <a:chExt cx="2348531" cy="2911055"/>
          </a:xfrm>
        </p:grpSpPr>
        <p:pic>
          <p:nvPicPr>
            <p:cNvPr id="27" name="image19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image19.png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19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age19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image13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11225548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Shape 1141"/>
            <p:cNvSpPr/>
            <p:nvPr/>
          </p:nvSpPr>
          <p:spPr>
            <a:xfrm>
              <a:off x="11924467" y="5919264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t>SGX</a:t>
              </a:r>
            </a:p>
          </p:txBody>
        </p:sp>
        <p:pic>
          <p:nvPicPr>
            <p:cNvPr id="33" name="image30.png"/>
            <p:cNvPicPr>
              <a:picLocks noChangeAspect="1"/>
            </p:cNvPicPr>
            <p:nvPr/>
          </p:nvPicPr>
          <p:blipFill>
            <a:blip r:embed="rId12" cstate="print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8666497" y="4529756"/>
            <a:ext cx="2022830" cy="21311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1684616" y="2627932"/>
            <a:ext cx="0" cy="1415405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05154" y="1749834"/>
            <a:ext cx="1838582" cy="724001"/>
          </a:xfrm>
          <a:prstGeom prst="rect">
            <a:avLst/>
          </a:prstGeom>
        </p:spPr>
      </p:pic>
      <p:pic>
        <p:nvPicPr>
          <p:cNvPr id="42" name="image24.jpg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2521165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48513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125E-7 L -0.25244 -0.36035 L -0.25244 -0.36035 L -0.25244 -0.3544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-180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5764308" y="4157453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0155878" y="3030270"/>
            <a:ext cx="2348531" cy="2911055"/>
            <a:chOff x="10455900" y="3562261"/>
            <a:chExt cx="2348531" cy="2911055"/>
          </a:xfrm>
        </p:grpSpPr>
        <p:pic>
          <p:nvPicPr>
            <p:cNvPr id="27" name="image19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image19.png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19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age19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image13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11225548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Shape 1141"/>
            <p:cNvSpPr/>
            <p:nvPr/>
          </p:nvSpPr>
          <p:spPr>
            <a:xfrm>
              <a:off x="11924467" y="5919264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t>SGX</a:t>
              </a:r>
            </a:p>
          </p:txBody>
        </p:sp>
        <p:pic>
          <p:nvPicPr>
            <p:cNvPr id="33" name="image30.png"/>
            <p:cNvPicPr>
              <a:picLocks noChangeAspect="1"/>
            </p:cNvPicPr>
            <p:nvPr/>
          </p:nvPicPr>
          <p:blipFill>
            <a:blip r:embed="rId12" cstate="print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8666497" y="4529756"/>
            <a:ext cx="2022830" cy="21311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1684616" y="2627932"/>
            <a:ext cx="0" cy="1415405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05154" y="1749834"/>
            <a:ext cx="1838582" cy="72400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758891" y="8015471"/>
            <a:ext cx="4907606" cy="1125005"/>
            <a:chOff x="4060892" y="8109494"/>
            <a:chExt cx="4907606" cy="1125005"/>
          </a:xfrm>
        </p:grpSpPr>
        <p:sp>
          <p:nvSpPr>
            <p:cNvPr id="37" name="Shape 1201"/>
            <p:cNvSpPr/>
            <p:nvPr/>
          </p:nvSpPr>
          <p:spPr>
            <a:xfrm flipV="1">
              <a:off x="4060892" y="8109495"/>
              <a:ext cx="4907606" cy="6674"/>
            </a:xfrm>
            <a:prstGeom prst="line">
              <a:avLst/>
            </a:prstGeom>
            <a:ln w="101600">
              <a:solidFill>
                <a:schemeClr val="tx1"/>
              </a:solidFill>
              <a:tailEnd type="triangle"/>
            </a:ln>
          </p:spPr>
          <p:txBody>
            <a:bodyPr lIns="65023" tIns="65023" rIns="65023" bIns="65023"/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38" name="Group 1185"/>
            <p:cNvGrpSpPr/>
            <p:nvPr/>
          </p:nvGrpSpPr>
          <p:grpSpPr>
            <a:xfrm>
              <a:off x="4681353" y="8109494"/>
              <a:ext cx="4243059" cy="1125005"/>
              <a:chOff x="-101636" y="355097"/>
              <a:chExt cx="5070666" cy="1231298"/>
            </a:xfrm>
          </p:grpSpPr>
          <p:pic>
            <p:nvPicPr>
              <p:cNvPr id="40" name="image26.png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-101636" y="509306"/>
                <a:ext cx="955807" cy="955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" name="Shape 1184"/>
              <p:cNvSpPr/>
              <p:nvPr/>
            </p:nvSpPr>
            <p:spPr>
              <a:xfrm>
                <a:off x="854171" y="355097"/>
                <a:ext cx="4114859" cy="1231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t">
                <a:noAutofit/>
              </a:bodyPr>
              <a:lstStyle>
                <a:lvl1pPr algn="l" defTabSz="1733973">
                  <a:defRPr sz="4400">
                    <a:latin typeface="PT Sans Narrow"/>
                    <a:ea typeface="PT Sans Narrow"/>
                    <a:cs typeface="PT Sans Narrow"/>
                    <a:sym typeface="PT Sans Narrow"/>
                  </a:defRPr>
                </a:lvl1pPr>
              </a:lstStyle>
              <a:p>
                <a:r>
                  <a:rPr lang="en-US" sz="2800" dirty="0">
                    <a:latin typeface="+mn-lt"/>
                  </a:rPr>
                  <a:t>as a gift ($0) through</a:t>
                </a:r>
              </a:p>
              <a:p>
                <a:r>
                  <a:rPr lang="en-US" sz="2800" dirty="0">
                    <a:latin typeface="+mn-lt"/>
                  </a:rPr>
                  <a:t>Community market</a:t>
                </a:r>
                <a:endParaRPr sz="2800" dirty="0">
                  <a:latin typeface="+mn-lt"/>
                </a:endParaRPr>
              </a:p>
            </p:txBody>
          </p:sp>
        </p:grpSp>
      </p:grpSp>
      <p:pic>
        <p:nvPicPr>
          <p:cNvPr id="42" name="image24.jpg"/>
          <p:cNvPicPr>
            <a:picLocks noChangeAspect="1"/>
          </p:cNvPicPr>
          <p:nvPr/>
        </p:nvPicPr>
        <p:blipFill>
          <a:blip r:embed="rId15" cstate="print">
            <a:extLst/>
          </a:blip>
          <a:stretch>
            <a:fillRect/>
          </a:stretch>
        </p:blipFill>
        <p:spPr>
          <a:xfrm>
            <a:off x="2521165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58666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3.95833E-6 L 0.47901 -0.00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0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5764308" y="4157453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/>
          <p:cNvGrpSpPr/>
          <p:nvPr/>
        </p:nvGrpSpPr>
        <p:grpSpPr>
          <a:xfrm>
            <a:off x="8666497" y="1749834"/>
            <a:ext cx="3877239" cy="4191491"/>
            <a:chOff x="8666497" y="1749834"/>
            <a:chExt cx="3877239" cy="4191491"/>
          </a:xfrm>
        </p:grpSpPr>
        <p:grpSp>
          <p:nvGrpSpPr>
            <p:cNvPr id="2" name="Group 1"/>
            <p:cNvGrpSpPr/>
            <p:nvPr/>
          </p:nvGrpSpPr>
          <p:grpSpPr>
            <a:xfrm>
              <a:off x="10155878" y="3030270"/>
              <a:ext cx="2348531" cy="2911055"/>
              <a:chOff x="10455900" y="3562261"/>
              <a:chExt cx="2348531" cy="2911055"/>
            </a:xfrm>
          </p:grpSpPr>
          <p:pic>
            <p:nvPicPr>
              <p:cNvPr id="27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0455910" y="4171576"/>
                <a:ext cx="2298471" cy="2469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9741768" y="4885708"/>
                <a:ext cx="1705022" cy="276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image19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1749480" y="4909645"/>
                <a:ext cx="1705022" cy="304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image19.png"/>
              <p:cNvPicPr>
                <a:picLocks noChangeAspect="1"/>
              </p:cNvPicPr>
              <p:nvPr/>
            </p:nvPicPr>
            <p:blipFill>
              <a:blip r:embed="rId10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0455910" y="5717860"/>
                <a:ext cx="2298471" cy="210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image13.png"/>
              <p:cNvPicPr>
                <a:picLocks noChangeAspect="1"/>
              </p:cNvPicPr>
              <p:nvPr/>
            </p:nvPicPr>
            <p:blipFill>
              <a:blip r:embed="rId11" cstate="print">
                <a:extLst/>
              </a:blip>
              <a:stretch>
                <a:fillRect/>
              </a:stretch>
            </p:blipFill>
            <p:spPr>
              <a:xfrm>
                <a:off x="11225548" y="5960313"/>
                <a:ext cx="759090" cy="502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Shape 1141"/>
              <p:cNvSpPr/>
              <p:nvPr/>
            </p:nvSpPr>
            <p:spPr>
              <a:xfrm>
                <a:off x="11924467" y="5919264"/>
                <a:ext cx="879964" cy="554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  <p:pic>
            <p:nvPicPr>
              <p:cNvPr id="33" name="image30.png"/>
              <p:cNvPicPr>
                <a:picLocks noChangeAspect="1"/>
              </p:cNvPicPr>
              <p:nvPr/>
            </p:nvPicPr>
            <p:blipFill>
              <a:blip r:embed="rId12" cstate="print">
                <a:extLst/>
              </a:blip>
              <a:stretch>
                <a:fillRect/>
              </a:stretch>
            </p:blipFill>
            <p:spPr>
              <a:xfrm>
                <a:off x="11132481" y="3562261"/>
                <a:ext cx="877702" cy="11671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" name="Shape 1144"/>
              <p:cNvSpPr/>
              <p:nvPr/>
            </p:nvSpPr>
            <p:spPr>
              <a:xfrm>
                <a:off x="10699401" y="4264177"/>
                <a:ext cx="1743857" cy="16781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dirty="0"/>
                  <a:t>Crier</a:t>
                </a:r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 flipV="1">
              <a:off x="8666497" y="4529756"/>
              <a:ext cx="2022830" cy="21311"/>
            </a:xfrm>
            <a:prstGeom prst="straightConnector1">
              <a:avLst/>
            </a:prstGeom>
            <a:ln w="152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1684616" y="2627932"/>
              <a:ext cx="0" cy="1415405"/>
            </a:xfrm>
            <a:prstGeom prst="straightConnector1">
              <a:avLst/>
            </a:prstGeom>
            <a:ln w="152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9" name="Picture 38" descr="Screen Clippi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05154" y="1749834"/>
              <a:ext cx="1838582" cy="724001"/>
            </a:xfrm>
            <a:prstGeom prst="rect">
              <a:avLst/>
            </a:prstGeom>
          </p:spPr>
        </p:pic>
      </p:grpSp>
      <p:pic>
        <p:nvPicPr>
          <p:cNvPr id="42" name="image24.jpg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8710582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hought Bubble: Cloud 5"/>
          <p:cNvSpPr/>
          <p:nvPr/>
        </p:nvSpPr>
        <p:spPr>
          <a:xfrm>
            <a:off x="5802050" y="1472190"/>
            <a:ext cx="4097137" cy="2405023"/>
          </a:xfrm>
          <a:prstGeom prst="cloudCallout">
            <a:avLst>
              <a:gd name="adj1" fmla="val -21241"/>
              <a:gd name="adj2" fmla="val 7517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Has Alice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delivered the game?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235" y="3715042"/>
            <a:ext cx="2091919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Delivered!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85852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062E-6 -1.97917E-6 L -0.26648 0.3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0" y="172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  <a:endParaRPr dirty="0"/>
          </a:p>
        </p:txBody>
      </p:sp>
      <p:grpSp>
        <p:nvGrpSpPr>
          <p:cNvPr id="1213" name="Group 1213"/>
          <p:cNvGrpSpPr/>
          <p:nvPr/>
        </p:nvGrpSpPr>
        <p:grpSpPr>
          <a:xfrm>
            <a:off x="1056661" y="2809585"/>
            <a:ext cx="4050098" cy="2382616"/>
            <a:chOff x="0" y="-229118"/>
            <a:chExt cx="4050097" cy="2382615"/>
          </a:xfrm>
        </p:grpSpPr>
        <p:sp>
          <p:nvSpPr>
            <p:cNvPr id="1208" name="Shape 1208"/>
            <p:cNvSpPr/>
            <p:nvPr/>
          </p:nvSpPr>
          <p:spPr>
            <a:xfrm>
              <a:off x="-1" y="-229119"/>
              <a:ext cx="4050099" cy="238261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19579" y="594973"/>
              <a:ext cx="3210978" cy="1158267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10" name="image03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2578675" y="886459"/>
              <a:ext cx="818144" cy="731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1" name="Shape 1211"/>
            <p:cNvSpPr/>
            <p:nvPr/>
          </p:nvSpPr>
          <p:spPr>
            <a:xfrm>
              <a:off x="480658" y="692188"/>
              <a:ext cx="2064543" cy="119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759599" y="-154227"/>
              <a:ext cx="2530900" cy="77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14" name="Shape 1214"/>
          <p:cNvSpPr/>
          <p:nvPr/>
        </p:nvSpPr>
        <p:spPr>
          <a:xfrm flipH="1" flipV="1">
            <a:off x="3949982" y="4679659"/>
            <a:ext cx="1075628" cy="1498027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15" name="image27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568280" y="4146064"/>
            <a:ext cx="1376179" cy="57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28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 flipH="1">
            <a:off x="181546" y="5956865"/>
            <a:ext cx="1699306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31.pn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 rot="9692519">
            <a:off x="1135681" y="4477030"/>
            <a:ext cx="2412184" cy="197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image29.png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4687219" y="5923072"/>
            <a:ext cx="1351219" cy="15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6246488" y="3159445"/>
            <a:ext cx="6502400" cy="3264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71500" indent="-571500" algn="l" defTabSz="467359">
              <a:spcBef>
                <a:spcPts val="1700"/>
              </a:spcBef>
              <a:buFont typeface="Arial" charset="0"/>
              <a:buChar char="•"/>
              <a:defRPr sz="4400"/>
            </a:pPr>
            <a:r>
              <a:rPr lang="en-US" sz="3200" b="1" dirty="0"/>
              <a:t>Confidentiality</a:t>
            </a:r>
            <a:r>
              <a:rPr lang="en-US" sz="3200" dirty="0"/>
              <a:t>: This requires Alice's (or Bob's) Steam marketplace </a:t>
            </a:r>
            <a:r>
              <a:rPr lang="en-US" sz="3200" b="1" dirty="0"/>
              <a:t>credentials</a:t>
            </a:r>
          </a:p>
          <a:p>
            <a:pPr marL="571500" indent="-571500" algn="l" defTabSz="467359">
              <a:spcBef>
                <a:spcPts val="1700"/>
              </a:spcBef>
              <a:buFont typeface="Arial" charset="0"/>
              <a:buChar char="•"/>
              <a:defRPr sz="4400"/>
            </a:pPr>
            <a:r>
              <a:rPr lang="en-US" sz="3200" b="1" dirty="0"/>
              <a:t>Customization</a:t>
            </a:r>
            <a:r>
              <a:rPr lang="en-US" sz="3200" dirty="0"/>
              <a:t>: Sending raw data to </a:t>
            </a:r>
            <a:r>
              <a:rPr lang="en-US" sz="3200" dirty="0" err="1"/>
              <a:t>SteamTrader</a:t>
            </a:r>
            <a:r>
              <a:rPr lang="en-US" sz="3200" dirty="0"/>
              <a:t> incurs high overhead.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42009"/>
    </mc:Choice>
    <mc:Fallback>
      <p:transition advTm="4200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0" animBg="1"/>
      <p:bldP spid="2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roup 1225"/>
          <p:cNvGrpSpPr/>
          <p:nvPr/>
        </p:nvGrpSpPr>
        <p:grpSpPr>
          <a:xfrm>
            <a:off x="-130739" y="3621388"/>
            <a:ext cx="4317723" cy="2540056"/>
            <a:chOff x="0" y="-244258"/>
            <a:chExt cx="4317722" cy="2540055"/>
          </a:xfrm>
        </p:grpSpPr>
        <p:sp>
          <p:nvSpPr>
            <p:cNvPr id="1220" name="Shape 1220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22" name="image03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3" name="Shape 1223"/>
            <p:cNvSpPr/>
            <p:nvPr/>
          </p:nvSpPr>
          <p:spPr>
            <a:xfrm>
              <a:off x="512419" y="737927"/>
              <a:ext cx="2200965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26" name="Shape 1226"/>
          <p:cNvSpPr>
            <a:spLocks noGrp="1"/>
          </p:cNvSpPr>
          <p:nvPr>
            <p:ph type="title"/>
          </p:nvPr>
        </p:nvSpPr>
        <p:spPr>
          <a:xfrm>
            <a:off x="952500" y="23876"/>
            <a:ext cx="11099800" cy="125237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5400" dirty="0"/>
              <a:t>Again, we can </a:t>
            </a:r>
            <a:r>
              <a:rPr sz="5400"/>
              <a:t>leverage </a:t>
            </a:r>
            <a:r>
              <a:rPr lang="en-US" sz="5400"/>
              <a:t>SGX</a:t>
            </a:r>
            <a:endParaRPr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53041" y="7816059"/>
            <a:ext cx="3941040" cy="819205"/>
            <a:chOff x="2216465" y="7834347"/>
            <a:chExt cx="3941040" cy="819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465" y="7834347"/>
              <a:ext cx="3941040" cy="819205"/>
            </a:xfrm>
            <a:prstGeom prst="rect">
              <a:avLst/>
            </a:prstGeom>
          </p:spPr>
        </p:pic>
        <p:pic>
          <p:nvPicPr>
            <p:cNvPr id="1230" name="image27.png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4531610" y="7974699"/>
              <a:ext cx="1351254" cy="56281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8813278" y="4802272"/>
            <a:ext cx="3689339" cy="3017078"/>
            <a:chOff x="8250605" y="5820500"/>
            <a:chExt cx="3689339" cy="3017078"/>
          </a:xfrm>
        </p:grpSpPr>
        <p:pic>
          <p:nvPicPr>
            <p:cNvPr id="1241" name="image28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 flipH="1">
              <a:off x="10240638" y="6525039"/>
              <a:ext cx="1699306" cy="231253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42" name="image31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tretch>
              <a:fillRect/>
            </a:stretch>
          </p:blipFill>
          <p:spPr>
            <a:xfrm rot="3458507">
              <a:off x="8033562" y="6037543"/>
              <a:ext cx="2412184" cy="197809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243" name="image18.png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9592090" y="5154377"/>
            <a:ext cx="1666347" cy="166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4" name="image29.pn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6713401" y="735739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5" name="image23.png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2165015" y="4767837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Group 35"/>
          <p:cNvGrpSpPr/>
          <p:nvPr/>
        </p:nvGrpSpPr>
        <p:grpSpPr>
          <a:xfrm>
            <a:off x="4813566" y="2875609"/>
            <a:ext cx="3876141" cy="4467949"/>
            <a:chOff x="10455900" y="3562261"/>
            <a:chExt cx="2580211" cy="2974157"/>
          </a:xfrm>
        </p:grpSpPr>
        <p:pic>
          <p:nvPicPr>
            <p:cNvPr id="40" name="image19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19.png"/>
            <p:cNvPicPr>
              <a:picLocks noChangeAspect="1"/>
            </p:cNvPicPr>
            <p:nvPr/>
          </p:nvPicPr>
          <p:blipFill>
            <a:blip r:embed="rId12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9.png"/>
            <p:cNvPicPr>
              <a:picLocks noChangeAspect="1"/>
            </p:cNvPicPr>
            <p:nvPr/>
          </p:nvPicPr>
          <p:blipFill>
            <a:blip r:embed="rId13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image19.png"/>
            <p:cNvPicPr>
              <a:picLocks noChangeAspect="1"/>
            </p:cNvPicPr>
            <p:nvPr/>
          </p:nvPicPr>
          <p:blipFill>
            <a:blip r:embed="rId14" cstate="print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image13.png"/>
            <p:cNvPicPr>
              <a:picLocks noChangeAspect="1"/>
            </p:cNvPicPr>
            <p:nvPr/>
          </p:nvPicPr>
          <p:blipFill>
            <a:blip r:embed="rId15" cstate="print">
              <a:extLst/>
            </a:blip>
            <a:stretch>
              <a:fillRect/>
            </a:stretch>
          </p:blipFill>
          <p:spPr>
            <a:xfrm>
              <a:off x="11672082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" name="Shape 1141"/>
            <p:cNvSpPr/>
            <p:nvPr/>
          </p:nvSpPr>
          <p:spPr>
            <a:xfrm>
              <a:off x="12156147" y="5982366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dirty="0"/>
                <a:t>SGX</a:t>
              </a:r>
            </a:p>
          </p:txBody>
        </p:sp>
        <p:pic>
          <p:nvPicPr>
            <p:cNvPr id="46" name="image30.png"/>
            <p:cNvPicPr>
              <a:picLocks noChangeAspect="1"/>
            </p:cNvPicPr>
            <p:nvPr/>
          </p:nvPicPr>
          <p:blipFill>
            <a:blip r:embed="rId16" cstate="print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746714" y="5166681"/>
            <a:ext cx="1943420" cy="2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185312" y="2309651"/>
            <a:ext cx="0" cy="2126303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7998" y="1184356"/>
            <a:ext cx="2762024" cy="1087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3376" y="2890889"/>
            <a:ext cx="12022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HTML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1" name="Shape 1231"/>
          <p:cNvSpPr/>
          <p:nvPr/>
        </p:nvSpPr>
        <p:spPr>
          <a:xfrm flipV="1">
            <a:off x="6516578" y="5590018"/>
            <a:ext cx="0" cy="3494173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917691" y="4411533"/>
            <a:ext cx="3197774" cy="17394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=Extract(HTML)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483" y="4593073"/>
            <a:ext cx="674128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70483" y="4593073"/>
            <a:ext cx="674128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6964"/>
    </mc:Choice>
    <mc:Fallback>
      <p:transition advTm="16964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5E-6 2.70833E-6 L -0.35059 -0.0024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31" grpId="0" animBg="1"/>
      <p:bldP spid="7" grpId="0" animBg="1"/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roup 1259"/>
          <p:cNvGrpSpPr/>
          <p:nvPr/>
        </p:nvGrpSpPr>
        <p:grpSpPr>
          <a:xfrm>
            <a:off x="-130739" y="4462636"/>
            <a:ext cx="4317723" cy="2540056"/>
            <a:chOff x="0" y="-244258"/>
            <a:chExt cx="4317722" cy="2540055"/>
          </a:xfrm>
        </p:grpSpPr>
        <p:sp>
          <p:nvSpPr>
            <p:cNvPr id="1254" name="Shape 1254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56" name="image03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7" name="Shape 1257"/>
            <p:cNvSpPr/>
            <p:nvPr/>
          </p:nvSpPr>
          <p:spPr>
            <a:xfrm>
              <a:off x="512419" y="737927"/>
              <a:ext cx="2200965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Again, we can leverage enclave confidentiality</a:t>
            </a:r>
          </a:p>
        </p:txBody>
      </p:sp>
      <p:grpSp>
        <p:nvGrpSpPr>
          <p:cNvPr id="1263" name="Group 1263"/>
          <p:cNvGrpSpPr/>
          <p:nvPr/>
        </p:nvGrpSpPr>
        <p:grpSpPr>
          <a:xfrm>
            <a:off x="5274728" y="5190239"/>
            <a:ext cx="2407634" cy="1922709"/>
            <a:chOff x="0" y="-138780"/>
            <a:chExt cx="2407633" cy="1922707"/>
          </a:xfrm>
        </p:grpSpPr>
        <p:sp>
          <p:nvSpPr>
            <p:cNvPr id="1261" name="Shape 1261"/>
            <p:cNvSpPr/>
            <p:nvPr/>
          </p:nvSpPr>
          <p:spPr>
            <a:xfrm>
              <a:off x="0" y="124956"/>
              <a:ext cx="2407634" cy="1395234"/>
            </a:xfrm>
            <a:prstGeom prst="rect">
              <a:avLst/>
            </a:prstGeom>
            <a:solidFill>
              <a:srgbClr val="B3A77D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0" y="-138781"/>
              <a:ext cx="2407634" cy="1922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4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Town Crier</a:t>
              </a:r>
            </a:p>
          </p:txBody>
        </p:sp>
      </p:grpSp>
      <p:pic>
        <p:nvPicPr>
          <p:cNvPr id="1264" name="image27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964906" y="8522444"/>
            <a:ext cx="1351254" cy="562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Shape 1265"/>
          <p:cNvSpPr/>
          <p:nvPr/>
        </p:nvSpPr>
        <p:spPr>
          <a:xfrm flipV="1">
            <a:off x="6516577" y="7552245"/>
            <a:ext cx="1" cy="2263467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66" name="image2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6618536" y="6055371"/>
            <a:ext cx="1140138" cy="47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 rot="5399978">
            <a:off x="3154345" y="555619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 rot="5399978">
            <a:off x="6338345" y="563491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>
            <a:off x="4746343" y="7256565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image30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6388913" y="4159733"/>
            <a:ext cx="1253087" cy="1666348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7229246" y="4880815"/>
            <a:ext cx="5393082" cy="1910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909" y="21600"/>
                </a:lnTo>
                <a:lnTo>
                  <a:pt x="5909" y="18000"/>
                </a:lnTo>
                <a:lnTo>
                  <a:pt x="0" y="19750"/>
                </a:lnTo>
                <a:lnTo>
                  <a:pt x="5909" y="12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algn="l"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74" name="Group 1274"/>
          <p:cNvGrpSpPr/>
          <p:nvPr/>
        </p:nvGrpSpPr>
        <p:grpSpPr>
          <a:xfrm>
            <a:off x="8941685" y="4931845"/>
            <a:ext cx="3614722" cy="1759076"/>
            <a:chOff x="0" y="0"/>
            <a:chExt cx="3614720" cy="1759075"/>
          </a:xfrm>
        </p:grpSpPr>
        <p:sp>
          <p:nvSpPr>
            <p:cNvPr id="1272" name="Shape 1272"/>
            <p:cNvSpPr/>
            <p:nvPr/>
          </p:nvSpPr>
          <p:spPr>
            <a:xfrm>
              <a:off x="0" y="0"/>
              <a:ext cx="3614721" cy="1006080"/>
            </a:xfrm>
            <a:prstGeom prst="rect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0" y="0"/>
              <a:ext cx="3614721" cy="1759076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algn="l" defTabSz="1733973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✓</a:t>
              </a:r>
              <a:r>
                <a:rPr b="0"/>
                <a:t> A game has been delivered to Bob.</a:t>
              </a:r>
            </a:p>
          </p:txBody>
        </p:sp>
      </p:grpSp>
      <p:pic>
        <p:nvPicPr>
          <p:cNvPr id="1275" name="image28.pn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 flipH="1">
            <a:off x="10240638" y="7256559"/>
            <a:ext cx="1699306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image31.png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 rot="3458507">
            <a:off x="8033562" y="6769063"/>
            <a:ext cx="2412184" cy="1978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18.pn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9138167" y="7288245"/>
            <a:ext cx="1666347" cy="166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29.png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6713401" y="808891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image23.png"/>
          <p:cNvPicPr>
            <a:picLocks noChangeAspect="1"/>
          </p:cNvPicPr>
          <p:nvPr/>
        </p:nvPicPr>
        <p:blipFill>
          <a:blip r:embed="rId11" cstate="print">
            <a:extLst/>
          </a:blip>
          <a:stretch>
            <a:fillRect/>
          </a:stretch>
        </p:blipFill>
        <p:spPr>
          <a:xfrm>
            <a:off x="2165015" y="5609085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Shape 1280"/>
          <p:cNvSpPr/>
          <p:nvPr/>
        </p:nvSpPr>
        <p:spPr>
          <a:xfrm>
            <a:off x="60844" y="2832195"/>
            <a:ext cx="3270401" cy="175907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t>✓</a:t>
            </a:r>
            <a:r>
              <a:rPr b="0"/>
              <a:t> A game has been delivered to Bob.</a:t>
            </a:r>
          </a:p>
        </p:txBody>
      </p:sp>
      <p:sp>
        <p:nvSpPr>
          <p:cNvPr id="1281" name="Shape 1281"/>
          <p:cNvSpPr/>
          <p:nvPr/>
        </p:nvSpPr>
        <p:spPr>
          <a:xfrm flipH="1">
            <a:off x="3770966" y="6251722"/>
            <a:ext cx="1003948" cy="1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82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>
            <a:off x="4748102" y="3731138"/>
            <a:ext cx="3536855" cy="352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6" name="Group 1286"/>
          <p:cNvGrpSpPr/>
          <p:nvPr/>
        </p:nvGrpSpPr>
        <p:grpSpPr>
          <a:xfrm>
            <a:off x="7213655" y="2939322"/>
            <a:ext cx="5604344" cy="2176774"/>
            <a:chOff x="0" y="0"/>
            <a:chExt cx="5604342" cy="2176772"/>
          </a:xfrm>
        </p:grpSpPr>
        <p:pic>
          <p:nvPicPr>
            <p:cNvPr id="1283" name="pasted-image.jpg"/>
            <p:cNvPicPr>
              <a:picLocks/>
            </p:cNvPicPr>
            <p:nvPr/>
          </p:nvPicPr>
          <p:blipFill>
            <a:blip r:embed="rId12" cstate="print">
              <a:alphaModFix amt="41337"/>
              <a:extLst/>
            </a:blip>
            <a:srcRect t="13591" b="39653"/>
            <a:stretch>
              <a:fillRect/>
            </a:stretch>
          </p:blipFill>
          <p:spPr>
            <a:xfrm>
              <a:off x="1286558" y="20558"/>
              <a:ext cx="4317785" cy="196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4" name="Shape 1284"/>
            <p:cNvSpPr/>
            <p:nvPr/>
          </p:nvSpPr>
          <p:spPr>
            <a:xfrm>
              <a:off x="1728029" y="0"/>
              <a:ext cx="3614722" cy="1936454"/>
            </a:xfrm>
            <a:prstGeom prst="rect">
              <a:avLst/>
            </a:prstGeom>
            <a:solidFill>
              <a:srgbClr val="FFFFFF">
                <a:alpha val="82599"/>
              </a:srgbClr>
            </a:solidFill>
            <a:ln w="25400" cap="flat">
              <a:solidFill>
                <a:srgbClr val="85888D">
                  <a:alpha val="82599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>
                <a:defRPr sz="5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Alice’s Account</a:t>
              </a:r>
            </a:p>
          </p:txBody>
        </p:sp>
        <p:sp>
          <p:nvSpPr>
            <p:cNvPr id="1285" name="Shape 1285"/>
            <p:cNvSpPr/>
            <p:nvPr/>
          </p:nvSpPr>
          <p:spPr>
            <a:xfrm rot="20497463">
              <a:off x="89337" y="1032038"/>
              <a:ext cx="1879181" cy="870733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13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87" name="Shape 1287"/>
          <p:cNvSpPr/>
          <p:nvPr/>
        </p:nvSpPr>
        <p:spPr>
          <a:xfrm>
            <a:off x="4382" y="7398"/>
            <a:ext cx="12996036" cy="9738804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428829" y="3539182"/>
            <a:ext cx="12147142" cy="2675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5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Abstraction: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Smart contract simulates</a:t>
            </a:r>
            <a:r>
              <a:rPr b="0" i="1">
                <a:latin typeface="+mn-lt"/>
                <a:ea typeface="+mn-ea"/>
                <a:cs typeface="+mn-cs"/>
                <a:sym typeface="Helvetica Light"/>
              </a:rPr>
              <a:t> trusted third party with public state.</a:t>
            </a:r>
          </a:p>
        </p:txBody>
      </p:sp>
      <p:sp>
        <p:nvSpPr>
          <p:cNvPr id="1289" name="Shape 1289"/>
          <p:cNvSpPr/>
          <p:nvPr/>
        </p:nvSpPr>
        <p:spPr>
          <a:xfrm>
            <a:off x="308744" y="3614089"/>
            <a:ext cx="12387312" cy="3169228"/>
          </a:xfrm>
          <a:prstGeom prst="rect">
            <a:avLst/>
          </a:prstGeom>
          <a:solidFill>
            <a:schemeClr val="accent3">
              <a:satOff val="18648"/>
              <a:lumOff val="5971"/>
              <a:alpha val="94889"/>
            </a:schemeClr>
          </a:solidFill>
          <a:ln w="50800">
            <a:solidFill>
              <a:srgbClr val="000000">
                <a:alpha val="9488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0" name="Shape 1290"/>
          <p:cNvSpPr/>
          <p:nvPr/>
        </p:nvSpPr>
        <p:spPr>
          <a:xfrm>
            <a:off x="428829" y="3310888"/>
            <a:ext cx="12147142" cy="377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TC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enables confidential smart contracts for </a:t>
            </a:r>
            <a:r>
              <a:rPr b="0" i="1">
                <a:latin typeface="+mn-lt"/>
                <a:ea typeface="+mn-ea"/>
                <a:cs typeface="+mn-cs"/>
                <a:sym typeface="Helvetica Light"/>
              </a:rPr>
              <a:t>nearly any digitally represented asset 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spcBef>
                <a:spcPts val="1000"/>
              </a:spcBef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+mn-lt"/>
                <a:ea typeface="+mn-ea"/>
                <a:cs typeface="+mn-cs"/>
                <a:sym typeface="Helvetica Light"/>
              </a:rPr>
              <a:t>($, cryptocurrency, online accounts, etc.)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35738"/>
    </mc:Choice>
    <mc:Fallback>
      <p:transition advTm="3573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1" name="Group 1371"/>
          <p:cNvGrpSpPr/>
          <p:nvPr/>
        </p:nvGrpSpPr>
        <p:grpSpPr>
          <a:xfrm>
            <a:off x="7870401" y="5595481"/>
            <a:ext cx="1978619" cy="2734819"/>
            <a:chOff x="0" y="0"/>
            <a:chExt cx="1978617" cy="2734817"/>
          </a:xfrm>
        </p:grpSpPr>
        <p:pic>
          <p:nvPicPr>
            <p:cNvPr id="1368" name="image14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756200"/>
              <a:ext cx="1978618" cy="1978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9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>
              <a:off x="247008" y="80077"/>
              <a:ext cx="385939" cy="1600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0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 flipH="1">
              <a:off x="731750" y="-1"/>
              <a:ext cx="385939" cy="160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75" name="Group 1375"/>
          <p:cNvGrpSpPr/>
          <p:nvPr/>
        </p:nvGrpSpPr>
        <p:grpSpPr>
          <a:xfrm>
            <a:off x="3715985" y="5595481"/>
            <a:ext cx="1978619" cy="2734819"/>
            <a:chOff x="0" y="0"/>
            <a:chExt cx="1978617" cy="2734817"/>
          </a:xfrm>
        </p:grpSpPr>
        <p:pic>
          <p:nvPicPr>
            <p:cNvPr id="1372" name="image14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756200"/>
              <a:ext cx="1978618" cy="1978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3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>
              <a:off x="247008" y="80077"/>
              <a:ext cx="385939" cy="1600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4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 flipH="1">
              <a:off x="731750" y="-1"/>
              <a:ext cx="385939" cy="160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6" name="Shape 1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What if node or source is compromised?</a:t>
            </a:r>
          </a:p>
        </p:txBody>
      </p:sp>
      <p:pic>
        <p:nvPicPr>
          <p:cNvPr id="1377" name="pasted-image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7281991" y="3922248"/>
            <a:ext cx="2514401" cy="20240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</p:pic>
      <p:grpSp>
        <p:nvGrpSpPr>
          <p:cNvPr id="1388" name="Group 1388"/>
          <p:cNvGrpSpPr/>
          <p:nvPr/>
        </p:nvGrpSpPr>
        <p:grpSpPr>
          <a:xfrm>
            <a:off x="3114694" y="3175900"/>
            <a:ext cx="2687007" cy="2782413"/>
            <a:chOff x="0" y="0"/>
            <a:chExt cx="2687005" cy="2782411"/>
          </a:xfrm>
        </p:grpSpPr>
        <p:grpSp>
          <p:nvGrpSpPr>
            <p:cNvPr id="1383" name="Group 1383"/>
            <p:cNvGrpSpPr/>
            <p:nvPr/>
          </p:nvGrpSpPr>
          <p:grpSpPr>
            <a:xfrm>
              <a:off x="0" y="712307"/>
              <a:ext cx="2687006" cy="2054296"/>
              <a:chOff x="0" y="-1"/>
              <a:chExt cx="2687005" cy="2054294"/>
            </a:xfrm>
          </p:grpSpPr>
          <p:pic>
            <p:nvPicPr>
              <p:cNvPr id="1378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9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0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1" name="image19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82" name="Shape 1382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387" name="Group 1387"/>
            <p:cNvGrpSpPr/>
            <p:nvPr/>
          </p:nvGrpSpPr>
          <p:grpSpPr>
            <a:xfrm>
              <a:off x="284665" y="0"/>
              <a:ext cx="2038615" cy="2782412"/>
              <a:chOff x="0" y="0"/>
              <a:chExt cx="2038613" cy="2782411"/>
            </a:xfrm>
          </p:grpSpPr>
          <p:sp>
            <p:nvSpPr>
              <p:cNvPr id="1384" name="Shape 1384"/>
              <p:cNvSpPr/>
              <p:nvPr/>
            </p:nvSpPr>
            <p:spPr>
              <a:xfrm>
                <a:off x="-1" y="1006818"/>
                <a:ext cx="2038615" cy="1589334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-1" y="820558"/>
                <a:ext cx="2038615" cy="1961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  <p:pic>
            <p:nvPicPr>
              <p:cNvPr id="1386" name="image30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89" name="Shape 1389"/>
          <p:cNvSpPr/>
          <p:nvPr/>
        </p:nvSpPr>
        <p:spPr>
          <a:xfrm flipH="1">
            <a:off x="9820069" y="4934294"/>
            <a:ext cx="1268433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0" name="Shape 1390"/>
          <p:cNvSpPr/>
          <p:nvPr/>
        </p:nvSpPr>
        <p:spPr>
          <a:xfrm flipH="1">
            <a:off x="5760177" y="4934294"/>
            <a:ext cx="14981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1" name="Shape 1391"/>
          <p:cNvSpPr/>
          <p:nvPr/>
        </p:nvSpPr>
        <p:spPr>
          <a:xfrm flipH="1">
            <a:off x="1597999" y="4934294"/>
            <a:ext cx="14981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2" name="Shape 1392"/>
          <p:cNvSpPr/>
          <p:nvPr/>
        </p:nvSpPr>
        <p:spPr>
          <a:xfrm>
            <a:off x="490312" y="4127844"/>
            <a:ext cx="1145679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1393" name="Shape 1393"/>
          <p:cNvSpPr/>
          <p:nvPr/>
        </p:nvSpPr>
        <p:spPr>
          <a:xfrm>
            <a:off x="11110592" y="3951529"/>
            <a:ext cx="1403897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roup 1398"/>
          <p:cNvGrpSpPr/>
          <p:nvPr/>
        </p:nvGrpSpPr>
        <p:grpSpPr>
          <a:xfrm flipH="1">
            <a:off x="10493346" y="6514838"/>
            <a:ext cx="2307754" cy="3189746"/>
            <a:chOff x="0" y="0"/>
            <a:chExt cx="2307753" cy="3189744"/>
          </a:xfrm>
        </p:grpSpPr>
        <p:pic>
          <p:nvPicPr>
            <p:cNvPr id="1395" name="image14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881991"/>
              <a:ext cx="2307754" cy="2307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6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>
              <a:off x="288097" y="93398"/>
              <a:ext cx="450139" cy="1866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7" name="image15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r="75883"/>
            <a:stretch>
              <a:fillRect/>
            </a:stretch>
          </p:blipFill>
          <p:spPr>
            <a:xfrm flipH="1">
              <a:off x="853474" y="-1"/>
              <a:ext cx="450138" cy="1866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99" name="Shape 1399"/>
          <p:cNvSpPr>
            <a:spLocks noGrp="1"/>
          </p:cNvSpPr>
          <p:nvPr>
            <p:ph type="title"/>
          </p:nvPr>
        </p:nvSpPr>
        <p:spPr>
          <a:xfrm>
            <a:off x="952500" y="215452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We can have </a:t>
            </a:r>
          </a:p>
          <a:p>
            <a:pPr defTabSz="490727">
              <a:defRPr sz="6719"/>
            </a:pPr>
            <a:r>
              <a:t>redundant sources</a:t>
            </a:r>
          </a:p>
        </p:txBody>
      </p:sp>
      <p:grpSp>
        <p:nvGrpSpPr>
          <p:cNvPr id="1410" name="Group 1410"/>
          <p:cNvGrpSpPr/>
          <p:nvPr/>
        </p:nvGrpSpPr>
        <p:grpSpPr>
          <a:xfrm>
            <a:off x="3623876" y="3854131"/>
            <a:ext cx="2687007" cy="2782413"/>
            <a:chOff x="0" y="0"/>
            <a:chExt cx="2687005" cy="2782411"/>
          </a:xfrm>
        </p:grpSpPr>
        <p:grpSp>
          <p:nvGrpSpPr>
            <p:cNvPr id="1405" name="Group 1405"/>
            <p:cNvGrpSpPr/>
            <p:nvPr/>
          </p:nvGrpSpPr>
          <p:grpSpPr>
            <a:xfrm>
              <a:off x="0" y="712307"/>
              <a:ext cx="2687006" cy="2054296"/>
              <a:chOff x="0" y="-1"/>
              <a:chExt cx="2687005" cy="2054294"/>
            </a:xfrm>
          </p:grpSpPr>
          <p:pic>
            <p:nvPicPr>
              <p:cNvPr id="1400" name="image19.png"/>
              <p:cNvPicPr>
                <a:picLocks noChangeAspect="1"/>
              </p:cNvPicPr>
              <p:nvPr/>
            </p:nvPicPr>
            <p:blipFill>
              <a:blip r:embed="rId4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1" name="image1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2" name="image19.png"/>
              <p:cNvPicPr>
                <a:picLocks noChangeAspect="1"/>
              </p:cNvPicPr>
              <p:nvPr/>
            </p:nvPicPr>
            <p:blipFill>
              <a:blip r:embed="rId6" cstate="print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3" name="image19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04" name="Shape 1404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409" name="Group 1409"/>
            <p:cNvGrpSpPr/>
            <p:nvPr/>
          </p:nvGrpSpPr>
          <p:grpSpPr>
            <a:xfrm>
              <a:off x="284665" y="0"/>
              <a:ext cx="2038615" cy="2782412"/>
              <a:chOff x="0" y="0"/>
              <a:chExt cx="2038613" cy="2782411"/>
            </a:xfrm>
          </p:grpSpPr>
          <p:sp>
            <p:nvSpPr>
              <p:cNvPr id="1406" name="Shape 1406"/>
              <p:cNvSpPr/>
              <p:nvPr/>
            </p:nvSpPr>
            <p:spPr>
              <a:xfrm>
                <a:off x="-1" y="1006818"/>
                <a:ext cx="2038615" cy="1589334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-1" y="820558"/>
                <a:ext cx="2038615" cy="1961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  <p:pic>
            <p:nvPicPr>
              <p:cNvPr id="1408" name="image30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1" name="pasted-image.jp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7817904" y="2532179"/>
            <a:ext cx="2514401" cy="2024093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</p:pic>
      <p:pic>
        <p:nvPicPr>
          <p:cNvPr id="1412" name="pasted-image.jp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7772234" y="5136471"/>
            <a:ext cx="2514401" cy="2024094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</p:pic>
      <p:pic>
        <p:nvPicPr>
          <p:cNvPr id="1413" name="pasted-image.jp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7747721" y="7630850"/>
            <a:ext cx="2514402" cy="2024093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</p:pic>
      <p:sp>
        <p:nvSpPr>
          <p:cNvPr id="1414" name="Shape 1414"/>
          <p:cNvSpPr/>
          <p:nvPr/>
        </p:nvSpPr>
        <p:spPr>
          <a:xfrm flipV="1">
            <a:off x="6319396" y="3446219"/>
            <a:ext cx="1439194" cy="214534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5" name="Shape 1415"/>
          <p:cNvSpPr/>
          <p:nvPr/>
        </p:nvSpPr>
        <p:spPr>
          <a:xfrm>
            <a:off x="6192396" y="5683770"/>
            <a:ext cx="1647524" cy="215009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6" name="Shape 1416"/>
          <p:cNvSpPr/>
          <p:nvPr/>
        </p:nvSpPr>
        <p:spPr>
          <a:xfrm>
            <a:off x="6319397" y="5810771"/>
            <a:ext cx="1393523" cy="29445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7" name="Shape 1417"/>
          <p:cNvSpPr/>
          <p:nvPr/>
        </p:nvSpPr>
        <p:spPr>
          <a:xfrm>
            <a:off x="3279445" y="6724551"/>
            <a:ext cx="3086548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18" name="Shape 1418"/>
          <p:cNvSpPr/>
          <p:nvPr/>
        </p:nvSpPr>
        <p:spPr>
          <a:xfrm>
            <a:off x="10690672" y="2737775"/>
            <a:ext cx="140389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  <p:sp>
        <p:nvSpPr>
          <p:cNvPr id="1419" name="Shape 1419"/>
          <p:cNvSpPr/>
          <p:nvPr/>
        </p:nvSpPr>
        <p:spPr>
          <a:xfrm>
            <a:off x="10690672" y="5174336"/>
            <a:ext cx="140389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  <p:sp>
        <p:nvSpPr>
          <p:cNvPr id="1420" name="Shape 1420"/>
          <p:cNvSpPr/>
          <p:nvPr/>
        </p:nvSpPr>
        <p:spPr>
          <a:xfrm>
            <a:off x="10493346" y="7836446"/>
            <a:ext cx="114568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1421" name="Shape 1421"/>
          <p:cNvSpPr/>
          <p:nvPr/>
        </p:nvSpPr>
        <p:spPr>
          <a:xfrm>
            <a:off x="1788901" y="5683770"/>
            <a:ext cx="178641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2" name="Shape 1422"/>
          <p:cNvSpPr/>
          <p:nvPr/>
        </p:nvSpPr>
        <p:spPr>
          <a:xfrm>
            <a:off x="396017" y="4877320"/>
            <a:ext cx="1403897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924658" y="306507"/>
            <a:ext cx="11099800" cy="16220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5675">
              <a:defRPr sz="6240"/>
            </a:pPr>
            <a:r>
              <a:rPr lang="en-US" dirty="0"/>
              <a:t>Virtual Trusted Third Party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19" name="Shape 477"/>
          <p:cNvSpPr/>
          <p:nvPr/>
        </p:nvSpPr>
        <p:spPr>
          <a:xfrm>
            <a:off x="4382" y="0"/>
            <a:ext cx="12996036" cy="9746202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" name="Shape 479"/>
          <p:cNvSpPr/>
          <p:nvPr/>
        </p:nvSpPr>
        <p:spPr>
          <a:xfrm>
            <a:off x="428829" y="3539182"/>
            <a:ext cx="12147142" cy="26752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5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i="1" dirty="0"/>
              <a:t>Only this doesn’t work.</a:t>
            </a:r>
            <a:endParaRPr b="0" i="1" dirty="0"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6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26954"/>
    </mc:Choice>
    <mc:Fallback>
      <p:transition advTm="2695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pasted-imag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241988" y="2494004"/>
            <a:ext cx="2514402" cy="2024093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</p:pic>
      <p:pic>
        <p:nvPicPr>
          <p:cNvPr id="1425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>
            <a:off x="5291391" y="2508897"/>
            <a:ext cx="2686968" cy="2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4">
            <a:off x="4456540" y="3343735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 rot="5399974">
            <a:off x="6803606" y="3371718"/>
            <a:ext cx="1993213" cy="356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image19.png"/>
          <p:cNvPicPr>
            <a:picLocks noChangeAspect="1"/>
          </p:cNvPicPr>
          <p:nvPr/>
        </p:nvPicPr>
        <p:blipFill>
          <a:blip r:embed="rId6" cstate="print">
            <a:extLst/>
          </a:blip>
          <a:srcRect b="89692"/>
          <a:stretch>
            <a:fillRect/>
          </a:stretch>
        </p:blipFill>
        <p:spPr>
          <a:xfrm>
            <a:off x="5291391" y="4316541"/>
            <a:ext cx="2686968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Shape 1429"/>
          <p:cNvSpPr/>
          <p:nvPr/>
        </p:nvSpPr>
        <p:spPr>
          <a:xfrm>
            <a:off x="5287045" y="2539509"/>
            <a:ext cx="2686844" cy="2020631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0" name="Shape 1430"/>
          <p:cNvSpPr/>
          <p:nvPr/>
        </p:nvSpPr>
        <p:spPr>
          <a:xfrm>
            <a:off x="6406913" y="2850659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34" name="Group 1434"/>
          <p:cNvGrpSpPr/>
          <p:nvPr/>
        </p:nvGrpSpPr>
        <p:grpSpPr>
          <a:xfrm>
            <a:off x="5576039" y="1796589"/>
            <a:ext cx="2038614" cy="2782413"/>
            <a:chOff x="0" y="0"/>
            <a:chExt cx="2038613" cy="2782411"/>
          </a:xfrm>
        </p:grpSpPr>
        <p:sp>
          <p:nvSpPr>
            <p:cNvPr id="1431" name="Shape 143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433" name="image30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35" name="Shape 1435"/>
          <p:cNvSpPr>
            <a:spLocks noGrp="1"/>
          </p:cNvSpPr>
          <p:nvPr>
            <p:ph type="title"/>
          </p:nvPr>
        </p:nvSpPr>
        <p:spPr>
          <a:xfrm>
            <a:off x="952500" y="8465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+ redundant nodes</a:t>
            </a:r>
          </a:p>
        </p:txBody>
      </p:sp>
      <p:pic>
        <p:nvPicPr>
          <p:cNvPr id="1436" name="pasted-imag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196318" y="5098297"/>
            <a:ext cx="2514402" cy="2024093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</p:pic>
      <p:pic>
        <p:nvPicPr>
          <p:cNvPr id="1437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>
            <a:off x="5245720" y="5113189"/>
            <a:ext cx="2686969" cy="288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8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4">
            <a:off x="4410870" y="5948028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9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 rot="5399974">
            <a:off x="6757935" y="5976010"/>
            <a:ext cx="1993213" cy="356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image19.png"/>
          <p:cNvPicPr>
            <a:picLocks noChangeAspect="1"/>
          </p:cNvPicPr>
          <p:nvPr/>
        </p:nvPicPr>
        <p:blipFill>
          <a:blip r:embed="rId6" cstate="print">
            <a:extLst/>
          </a:blip>
          <a:srcRect b="89692"/>
          <a:stretch>
            <a:fillRect/>
          </a:stretch>
        </p:blipFill>
        <p:spPr>
          <a:xfrm>
            <a:off x="5245720" y="6920834"/>
            <a:ext cx="2686969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Shape 1441"/>
          <p:cNvSpPr/>
          <p:nvPr/>
        </p:nvSpPr>
        <p:spPr>
          <a:xfrm>
            <a:off x="5241374" y="5143801"/>
            <a:ext cx="2686845" cy="2020631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2" name="Shape 1442"/>
          <p:cNvSpPr/>
          <p:nvPr/>
        </p:nvSpPr>
        <p:spPr>
          <a:xfrm>
            <a:off x="6361243" y="5454951"/>
            <a:ext cx="927659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46" name="Group 1446"/>
          <p:cNvGrpSpPr/>
          <p:nvPr/>
        </p:nvGrpSpPr>
        <p:grpSpPr>
          <a:xfrm>
            <a:off x="5530367" y="4400882"/>
            <a:ext cx="2038615" cy="2782413"/>
            <a:chOff x="0" y="0"/>
            <a:chExt cx="2038613" cy="2782411"/>
          </a:xfrm>
        </p:grpSpPr>
        <p:sp>
          <p:nvSpPr>
            <p:cNvPr id="1443" name="Shape 144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445" name="image30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7" name="pasted-imag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171806" y="7592676"/>
            <a:ext cx="2514401" cy="2024093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</p:pic>
      <p:pic>
        <p:nvPicPr>
          <p:cNvPr id="1448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>
            <a:off x="5221208" y="7607568"/>
            <a:ext cx="2686968" cy="2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19.png"/>
          <p:cNvPicPr>
            <a:picLocks noChangeAspect="1"/>
          </p:cNvPicPr>
          <p:nvPr/>
        </p:nvPicPr>
        <p:blipFill>
          <a:blip r:embed="rId4" cstate="print">
            <a:extLst/>
          </a:blip>
          <a:srcRect b="89692"/>
          <a:stretch>
            <a:fillRect/>
          </a:stretch>
        </p:blipFill>
        <p:spPr>
          <a:xfrm rot="5399974">
            <a:off x="4386358" y="8442407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19.png"/>
          <p:cNvPicPr>
            <a:picLocks noChangeAspect="1"/>
          </p:cNvPicPr>
          <p:nvPr/>
        </p:nvPicPr>
        <p:blipFill>
          <a:blip r:embed="rId5" cstate="print">
            <a:extLst/>
          </a:blip>
          <a:srcRect b="89692"/>
          <a:stretch>
            <a:fillRect/>
          </a:stretch>
        </p:blipFill>
        <p:spPr>
          <a:xfrm rot="5399974">
            <a:off x="6733423" y="8470389"/>
            <a:ext cx="1993212" cy="356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19.png"/>
          <p:cNvPicPr>
            <a:picLocks noChangeAspect="1"/>
          </p:cNvPicPr>
          <p:nvPr/>
        </p:nvPicPr>
        <p:blipFill>
          <a:blip r:embed="rId6" cstate="print">
            <a:extLst/>
          </a:blip>
          <a:srcRect b="89692"/>
          <a:stretch>
            <a:fillRect/>
          </a:stretch>
        </p:blipFill>
        <p:spPr>
          <a:xfrm>
            <a:off x="5221208" y="9415212"/>
            <a:ext cx="2686968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5216861" y="7638180"/>
            <a:ext cx="2686845" cy="2020631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6336731" y="794933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57" name="Group 1457"/>
          <p:cNvGrpSpPr/>
          <p:nvPr/>
        </p:nvGrpSpPr>
        <p:grpSpPr>
          <a:xfrm>
            <a:off x="5505855" y="6895261"/>
            <a:ext cx="2038615" cy="2782412"/>
            <a:chOff x="0" y="0"/>
            <a:chExt cx="2038613" cy="2782411"/>
          </a:xfrm>
        </p:grpSpPr>
        <p:sp>
          <p:nvSpPr>
            <p:cNvPr id="1454" name="Shape 1454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/>
                <a:t>Crier</a:t>
              </a:r>
            </a:p>
          </p:txBody>
        </p:sp>
        <p:pic>
          <p:nvPicPr>
            <p:cNvPr id="1456" name="image30.png"/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8" name="Shape 1458"/>
          <p:cNvSpPr/>
          <p:nvPr/>
        </p:nvSpPr>
        <p:spPr>
          <a:xfrm flipV="1">
            <a:off x="8027492" y="3407948"/>
            <a:ext cx="2114441" cy="276721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9" name="Shape 1459"/>
          <p:cNvSpPr/>
          <p:nvPr/>
        </p:nvSpPr>
        <p:spPr>
          <a:xfrm flipV="1">
            <a:off x="7900492" y="3534948"/>
            <a:ext cx="2368440" cy="515079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0" name="Shape 1460"/>
          <p:cNvSpPr/>
          <p:nvPr/>
        </p:nvSpPr>
        <p:spPr>
          <a:xfrm flipV="1">
            <a:off x="8103318" y="3407948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8027514" y="3451897"/>
            <a:ext cx="2114396" cy="276675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2" name="Shape 1462"/>
          <p:cNvSpPr/>
          <p:nvPr/>
        </p:nvSpPr>
        <p:spPr>
          <a:xfrm>
            <a:off x="8154515" y="3578897"/>
            <a:ext cx="1936220" cy="5062893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8070156" y="6258169"/>
            <a:ext cx="2147579" cy="25106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4" name="Shape 1464"/>
          <p:cNvSpPr/>
          <p:nvPr/>
        </p:nvSpPr>
        <p:spPr>
          <a:xfrm flipV="1">
            <a:off x="7938323" y="6163995"/>
            <a:ext cx="2152412" cy="2698969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468" name="Group 1468"/>
          <p:cNvGrpSpPr/>
          <p:nvPr/>
        </p:nvGrpSpPr>
        <p:grpSpPr>
          <a:xfrm>
            <a:off x="55406" y="3990286"/>
            <a:ext cx="3228999" cy="3924574"/>
            <a:chOff x="-16133" y="-69823"/>
            <a:chExt cx="3228998" cy="3924572"/>
          </a:xfrm>
        </p:grpSpPr>
        <p:sp>
          <p:nvSpPr>
            <p:cNvPr id="1465" name="Shape 1465"/>
            <p:cNvSpPr/>
            <p:nvPr/>
          </p:nvSpPr>
          <p:spPr>
            <a:xfrm>
              <a:off x="0" y="0"/>
              <a:ext cx="3196732" cy="3854749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66" name="pasted-image.pdf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tretch>
              <a:fillRect/>
            </a:stretch>
          </p:blipFill>
          <p:spPr>
            <a:xfrm>
              <a:off x="823290" y="1695098"/>
              <a:ext cx="2353426" cy="2096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Shape 1467"/>
            <p:cNvSpPr/>
            <p:nvPr/>
          </p:nvSpPr>
          <p:spPr>
            <a:xfrm>
              <a:off x="-16134" y="-69824"/>
              <a:ext cx="3228999" cy="161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51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Contract</a:t>
              </a:r>
            </a:p>
          </p:txBody>
        </p:sp>
      </p:grpSp>
      <p:sp>
        <p:nvSpPr>
          <p:cNvPr id="1469" name="Shape 1469"/>
          <p:cNvSpPr/>
          <p:nvPr/>
        </p:nvSpPr>
        <p:spPr>
          <a:xfrm flipV="1">
            <a:off x="8019734" y="6154116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0" name="Shape 1470"/>
          <p:cNvSpPr/>
          <p:nvPr/>
        </p:nvSpPr>
        <p:spPr>
          <a:xfrm flipV="1">
            <a:off x="7995222" y="8648495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1" name="Shape 1471"/>
          <p:cNvSpPr/>
          <p:nvPr/>
        </p:nvSpPr>
        <p:spPr>
          <a:xfrm>
            <a:off x="3316580" y="7203070"/>
            <a:ext cx="2008162" cy="156229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2" name="Shape 1472"/>
          <p:cNvSpPr/>
          <p:nvPr/>
        </p:nvSpPr>
        <p:spPr>
          <a:xfrm flipV="1">
            <a:off x="3126741" y="6150693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3" name="Shape 1473"/>
          <p:cNvSpPr/>
          <p:nvPr/>
        </p:nvSpPr>
        <p:spPr>
          <a:xfrm flipV="1">
            <a:off x="3149859" y="3311946"/>
            <a:ext cx="2089772" cy="2089773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4" name="Shape 1474"/>
          <p:cNvSpPr/>
          <p:nvPr/>
        </p:nvSpPr>
        <p:spPr>
          <a:xfrm>
            <a:off x="955236" y="5140307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5" name="Shape 1475"/>
          <p:cNvSpPr/>
          <p:nvPr/>
        </p:nvSpPr>
        <p:spPr>
          <a:xfrm>
            <a:off x="6827507" y="2217570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6" name="Shape 1476"/>
          <p:cNvSpPr/>
          <p:nvPr/>
        </p:nvSpPr>
        <p:spPr>
          <a:xfrm>
            <a:off x="6769980" y="4933603"/>
            <a:ext cx="3086548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7" name="Shape 1477"/>
          <p:cNvSpPr/>
          <p:nvPr/>
        </p:nvSpPr>
        <p:spPr>
          <a:xfrm>
            <a:off x="6827507" y="7457737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8504" y="201992"/>
            <a:ext cx="7686768" cy="877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1181100" y="510373"/>
            <a:ext cx="11099800" cy="1622044"/>
          </a:xfrm>
          <a:prstGeom prst="rect">
            <a:avLst/>
          </a:prstGeom>
          <a:solidFill>
            <a:srgbClr val="F5D973">
              <a:alpha val="83000"/>
            </a:srgbClr>
          </a:solidFill>
          <a:ln w="9525">
            <a:round/>
          </a:ln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Town Crie</a:t>
            </a:r>
            <a:r>
              <a:rPr lang="en-US" dirty="0"/>
              <a:t>r</a:t>
            </a:r>
            <a:endParaRPr dirty="0"/>
          </a:p>
        </p:txBody>
      </p:sp>
      <p:pic>
        <p:nvPicPr>
          <p:cNvPr id="576" name="image30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419054" y="42802"/>
            <a:ext cx="3860062" cy="513308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781300" y="2104248"/>
            <a:ext cx="9499600" cy="42883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800" dirty="0"/>
              <a:t>TC provides authenticated data feeds for smart contracts: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Has strong security &amp; weak trust assumption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Preserves confidentiality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Supports customized data feed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0475" y="6449753"/>
            <a:ext cx="10941050" cy="13686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pPr algn="l"/>
            <a:r>
              <a:rPr lang="en-US" dirty="0"/>
              <a:t>Free version in </a:t>
            </a:r>
            <a:r>
              <a:rPr lang="en-US" dirty="0" err="1"/>
              <a:t>Ethereum</a:t>
            </a:r>
            <a:r>
              <a:rPr lang="en-US" dirty="0"/>
              <a:t> will be launched on </a:t>
            </a:r>
            <a:r>
              <a:rPr lang="en-US" b="1" dirty="0"/>
              <a:t>Jan 1, 2017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258325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1306"/>
    </mc:Choice>
    <mc:Fallback>
      <p:transition advTm="11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asted-imag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806998" y="6896950"/>
            <a:ext cx="1900140" cy="177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pasted-image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-1881" y="7252200"/>
            <a:ext cx="1900140" cy="15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Shape 1294"/>
          <p:cNvSpPr>
            <a:spLocks noGrp="1"/>
          </p:cNvSpPr>
          <p:nvPr>
            <p:ph type="title"/>
          </p:nvPr>
        </p:nvSpPr>
        <p:spPr>
          <a:xfrm>
            <a:off x="997799" y="233557"/>
            <a:ext cx="11099801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Private financial instruments with automated execution</a:t>
            </a:r>
          </a:p>
        </p:txBody>
      </p:sp>
      <p:grpSp>
        <p:nvGrpSpPr>
          <p:cNvPr id="1300" name="Group 1300"/>
          <p:cNvGrpSpPr/>
          <p:nvPr/>
        </p:nvGrpSpPr>
        <p:grpSpPr>
          <a:xfrm>
            <a:off x="2662032" y="2515638"/>
            <a:ext cx="6758940" cy="2993736"/>
            <a:chOff x="-341627" y="-59454"/>
            <a:chExt cx="6758939" cy="2993734"/>
          </a:xfrm>
        </p:grpSpPr>
        <p:sp>
          <p:nvSpPr>
            <p:cNvPr id="1295" name="Shape 1295"/>
            <p:cNvSpPr/>
            <p:nvPr/>
          </p:nvSpPr>
          <p:spPr>
            <a:xfrm>
              <a:off x="-341628" y="0"/>
              <a:ext cx="6758940" cy="2934281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6612" y="939626"/>
              <a:ext cx="5766055" cy="1835257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97" name="image03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4105979" y="1401480"/>
              <a:ext cx="1296335" cy="1158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Shape 1298"/>
            <p:cNvSpPr/>
            <p:nvPr/>
          </p:nvSpPr>
          <p:spPr>
            <a:xfrm>
              <a:off x="91864" y="1072112"/>
              <a:ext cx="3920430" cy="1817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Financial Instrument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05146" y="-59455"/>
              <a:ext cx="4624353" cy="1041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301" name="Shape 1301"/>
          <p:cNvSpPr/>
          <p:nvPr/>
        </p:nvSpPr>
        <p:spPr>
          <a:xfrm flipH="1" flipV="1">
            <a:off x="7886712" y="5061588"/>
            <a:ext cx="2207148" cy="1845761"/>
          </a:xfrm>
          <a:prstGeom prst="line">
            <a:avLst/>
          </a:prstGeom>
          <a:ln w="1524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302" name="image29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318693" y="6718508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3" name="image40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0137945" y="669504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image23.png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1571871" y="7145149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Shape 1305"/>
          <p:cNvSpPr/>
          <p:nvPr/>
        </p:nvSpPr>
        <p:spPr>
          <a:xfrm flipV="1">
            <a:off x="2578836" y="5033357"/>
            <a:ext cx="1864535" cy="1950294"/>
          </a:xfrm>
          <a:prstGeom prst="line">
            <a:avLst/>
          </a:prstGeom>
          <a:ln w="1524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1682225" y="8705937"/>
            <a:ext cx="94988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 Confidential settlement</a:t>
            </a:r>
          </a:p>
        </p:txBody>
      </p:sp>
      <p:grpSp>
        <p:nvGrpSpPr>
          <p:cNvPr id="1312" name="Group 1312"/>
          <p:cNvGrpSpPr/>
          <p:nvPr/>
        </p:nvGrpSpPr>
        <p:grpSpPr>
          <a:xfrm>
            <a:off x="10028850" y="3064008"/>
            <a:ext cx="2687007" cy="2054296"/>
            <a:chOff x="0" y="-1"/>
            <a:chExt cx="2687005" cy="2054294"/>
          </a:xfrm>
        </p:grpSpPr>
        <p:pic>
          <p:nvPicPr>
            <p:cNvPr id="1307" name="image19.png"/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8" name="image19.png"/>
            <p:cNvPicPr>
              <a:picLocks noChangeAspect="1"/>
            </p:cNvPicPr>
            <p:nvPr/>
          </p:nvPicPr>
          <p:blipFill>
            <a:blip r:embed="rId9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9" name="image19.png"/>
            <p:cNvPicPr>
              <a:picLocks noChangeAspect="1"/>
            </p:cNvPicPr>
            <p:nvPr/>
          </p:nvPicPr>
          <p:blipFill>
            <a:blip r:embed="rId10" cstate="print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0" name="image19.png"/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1" name="Shape 1311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1316" name="Group 1316"/>
          <p:cNvGrpSpPr/>
          <p:nvPr/>
        </p:nvGrpSpPr>
        <p:grpSpPr>
          <a:xfrm>
            <a:off x="10313515" y="2351701"/>
            <a:ext cx="2038617" cy="2609890"/>
            <a:chOff x="-1" y="0"/>
            <a:chExt cx="2038615" cy="2609888"/>
          </a:xfrm>
        </p:grpSpPr>
        <p:sp>
          <p:nvSpPr>
            <p:cNvPr id="1313" name="Shape 131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315" name="image30.png"/>
            <p:cNvPicPr>
              <a:picLocks noChangeAspect="1"/>
            </p:cNvPicPr>
            <p:nvPr/>
          </p:nvPicPr>
          <p:blipFill>
            <a:blip r:embed="rId12" cstate="print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7" name="Shape 1317"/>
          <p:cNvSpPr/>
          <p:nvPr/>
        </p:nvSpPr>
        <p:spPr>
          <a:xfrm>
            <a:off x="8461063" y="3725005"/>
            <a:ext cx="2038614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3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8" name="pasted-image.jpg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3032879" y="6973507"/>
            <a:ext cx="2038615" cy="114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" grpId="1" animBg="1" advAuto="0"/>
      <p:bldP spid="1301" grpId="3" animBg="1" advAuto="0"/>
      <p:bldP spid="1304" grpId="2" animBg="1" advAuto="0"/>
      <p:bldP spid="1305" grpId="4" animBg="1" advAuto="0"/>
      <p:bldP spid="1317" grpId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roup 1325"/>
          <p:cNvGrpSpPr/>
          <p:nvPr/>
        </p:nvGrpSpPr>
        <p:grpSpPr>
          <a:xfrm>
            <a:off x="-130739" y="4462636"/>
            <a:ext cx="4317723" cy="2540056"/>
            <a:chOff x="0" y="-244258"/>
            <a:chExt cx="4317722" cy="2540055"/>
          </a:xfrm>
        </p:grpSpPr>
        <p:sp>
          <p:nvSpPr>
            <p:cNvPr id="1320" name="Shape 1320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22" name="image03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3" name="Shape 1323"/>
            <p:cNvSpPr/>
            <p:nvPr/>
          </p:nvSpPr>
          <p:spPr>
            <a:xfrm>
              <a:off x="374616" y="737927"/>
              <a:ext cx="2338768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PasswordTheft</a:t>
              </a: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326" name="Shape 1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And some unsavory uses…</a:t>
            </a:r>
          </a:p>
          <a:p>
            <a:pPr defTabSz="514095">
              <a:defRPr sz="5368"/>
            </a:pPr>
            <a:r>
              <a:t>("Ring of Gyges" paper)</a:t>
            </a:r>
          </a:p>
        </p:txBody>
      </p:sp>
      <p:grpSp>
        <p:nvGrpSpPr>
          <p:cNvPr id="1329" name="Group 1329"/>
          <p:cNvGrpSpPr/>
          <p:nvPr/>
        </p:nvGrpSpPr>
        <p:grpSpPr>
          <a:xfrm>
            <a:off x="5274728" y="5190239"/>
            <a:ext cx="2407634" cy="1922709"/>
            <a:chOff x="0" y="-138780"/>
            <a:chExt cx="2407633" cy="1922707"/>
          </a:xfrm>
        </p:grpSpPr>
        <p:sp>
          <p:nvSpPr>
            <p:cNvPr id="1327" name="Shape 1327"/>
            <p:cNvSpPr/>
            <p:nvPr/>
          </p:nvSpPr>
          <p:spPr>
            <a:xfrm>
              <a:off x="0" y="124956"/>
              <a:ext cx="2407634" cy="1395234"/>
            </a:xfrm>
            <a:prstGeom prst="rect">
              <a:avLst/>
            </a:prstGeom>
            <a:solidFill>
              <a:srgbClr val="B3A77D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0" y="-138781"/>
              <a:ext cx="2407634" cy="1922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4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Town Crier</a:t>
              </a:r>
            </a:p>
          </p:txBody>
        </p:sp>
      </p:grpSp>
      <p:pic>
        <p:nvPicPr>
          <p:cNvPr id="1330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 rot="5399978">
            <a:off x="3154345" y="555619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 rot="5399978">
            <a:off x="6338345" y="563491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>
            <a:off x="4746343" y="7256565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image30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6388913" y="4159733"/>
            <a:ext cx="1253087" cy="1666348"/>
          </a:xfrm>
          <a:prstGeom prst="rect">
            <a:avLst/>
          </a:prstGeom>
          <a:ln w="12700">
            <a:miter lim="400000"/>
          </a:ln>
        </p:spPr>
      </p:pic>
      <p:sp>
        <p:nvSpPr>
          <p:cNvPr id="1334" name="Shape 1334"/>
          <p:cNvSpPr/>
          <p:nvPr/>
        </p:nvSpPr>
        <p:spPr>
          <a:xfrm>
            <a:off x="7229246" y="4880815"/>
            <a:ext cx="5393082" cy="1910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909" y="21600"/>
                </a:lnTo>
                <a:lnTo>
                  <a:pt x="5909" y="18000"/>
                </a:lnTo>
                <a:lnTo>
                  <a:pt x="0" y="19750"/>
                </a:lnTo>
                <a:lnTo>
                  <a:pt x="5909" y="12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algn="l"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337" name="Group 1337"/>
          <p:cNvGrpSpPr/>
          <p:nvPr/>
        </p:nvGrpSpPr>
        <p:grpSpPr>
          <a:xfrm>
            <a:off x="8941685" y="4931845"/>
            <a:ext cx="3614722" cy="2254376"/>
            <a:chOff x="0" y="0"/>
            <a:chExt cx="3614720" cy="2254375"/>
          </a:xfrm>
        </p:grpSpPr>
        <p:sp>
          <p:nvSpPr>
            <p:cNvPr id="1335" name="Shape 1335"/>
            <p:cNvSpPr/>
            <p:nvPr/>
          </p:nvSpPr>
          <p:spPr>
            <a:xfrm>
              <a:off x="0" y="0"/>
              <a:ext cx="3614721" cy="1006080"/>
            </a:xfrm>
            <a:prstGeom prst="rect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0" y="0"/>
              <a:ext cx="3614721" cy="2254376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algn="l" defTabSz="1733973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✓</a:t>
              </a:r>
              <a:r>
                <a:rPr b="0"/>
                <a:t> Stolen password for Alice's account works!</a:t>
              </a:r>
            </a:p>
          </p:txBody>
        </p:sp>
      </p:grpSp>
      <p:pic>
        <p:nvPicPr>
          <p:cNvPr id="1338" name="image23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165015" y="5609085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Shape 1339"/>
          <p:cNvSpPr/>
          <p:nvPr/>
        </p:nvSpPr>
        <p:spPr>
          <a:xfrm>
            <a:off x="60844" y="2832195"/>
            <a:ext cx="3270401" cy="175907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t>✓</a:t>
            </a:r>
            <a:r>
              <a:rPr b="0"/>
              <a:t> Money delivered to Cruella.</a:t>
            </a:r>
          </a:p>
        </p:txBody>
      </p:sp>
      <p:sp>
        <p:nvSpPr>
          <p:cNvPr id="1340" name="Shape 1340"/>
          <p:cNvSpPr/>
          <p:nvPr/>
        </p:nvSpPr>
        <p:spPr>
          <a:xfrm flipH="1">
            <a:off x="3770966" y="6251722"/>
            <a:ext cx="1003948" cy="1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341" name="image19.png"/>
          <p:cNvPicPr>
            <a:picLocks noChangeAspect="1"/>
          </p:cNvPicPr>
          <p:nvPr/>
        </p:nvPicPr>
        <p:blipFill>
          <a:blip r:embed="rId3" cstate="print">
            <a:extLst/>
          </a:blip>
          <a:srcRect b="89692"/>
          <a:stretch>
            <a:fillRect/>
          </a:stretch>
        </p:blipFill>
        <p:spPr>
          <a:xfrm>
            <a:off x="4748102" y="3731138"/>
            <a:ext cx="3536855" cy="352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 1345"/>
          <p:cNvGrpSpPr/>
          <p:nvPr/>
        </p:nvGrpSpPr>
        <p:grpSpPr>
          <a:xfrm>
            <a:off x="7213655" y="2939322"/>
            <a:ext cx="5604344" cy="2176774"/>
            <a:chOff x="0" y="0"/>
            <a:chExt cx="5604342" cy="2176772"/>
          </a:xfrm>
        </p:grpSpPr>
        <p:pic>
          <p:nvPicPr>
            <p:cNvPr id="1342" name="pasted-image.jpg"/>
            <p:cNvPicPr>
              <a:picLocks/>
            </p:cNvPicPr>
            <p:nvPr/>
          </p:nvPicPr>
          <p:blipFill>
            <a:blip r:embed="rId6" cstate="print">
              <a:alphaModFix amt="41337"/>
              <a:extLst/>
            </a:blip>
            <a:srcRect t="13591" b="39653"/>
            <a:stretch>
              <a:fillRect/>
            </a:stretch>
          </p:blipFill>
          <p:spPr>
            <a:xfrm>
              <a:off x="1286558" y="20558"/>
              <a:ext cx="4317785" cy="196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3" name="Shape 1343"/>
            <p:cNvSpPr/>
            <p:nvPr/>
          </p:nvSpPr>
          <p:spPr>
            <a:xfrm>
              <a:off x="1728029" y="0"/>
              <a:ext cx="3614722" cy="1936454"/>
            </a:xfrm>
            <a:prstGeom prst="rect">
              <a:avLst/>
            </a:prstGeom>
            <a:solidFill>
              <a:srgbClr val="FFFFFF">
                <a:alpha val="82599"/>
              </a:srgbClr>
            </a:solidFill>
            <a:ln w="25400" cap="flat">
              <a:solidFill>
                <a:srgbClr val="85888D">
                  <a:alpha val="82599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>
                <a:defRPr sz="5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Alice’s Account</a:t>
              </a:r>
            </a:p>
          </p:txBody>
        </p:sp>
        <p:sp>
          <p:nvSpPr>
            <p:cNvPr id="1344" name="Shape 1344"/>
            <p:cNvSpPr/>
            <p:nvPr/>
          </p:nvSpPr>
          <p:spPr>
            <a:xfrm rot="20497463">
              <a:off x="89337" y="1032038"/>
              <a:ext cx="1879181" cy="870733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7" cstate="print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346" name="pasted-image.jpg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98688" y="7102080"/>
            <a:ext cx="215900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7" name="image28.png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 flipH="1">
            <a:off x="6715883" y="8219226"/>
            <a:ext cx="1164580" cy="1584845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Shape 1348"/>
          <p:cNvSpPr/>
          <p:nvPr/>
        </p:nvSpPr>
        <p:spPr>
          <a:xfrm flipV="1">
            <a:off x="6516577" y="7027102"/>
            <a:ext cx="1" cy="2788610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9" name="Shape 1349"/>
          <p:cNvSpPr/>
          <p:nvPr/>
        </p:nvSpPr>
        <p:spPr>
          <a:xfrm>
            <a:off x="4364645" y="8219226"/>
            <a:ext cx="21127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Alice's</a:t>
            </a:r>
          </a:p>
          <a:p>
            <a:r>
              <a:t>password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2" animBg="1" advAuto="0"/>
      <p:bldP spid="1337" grpId="3" animBg="1" advAuto="0"/>
      <p:bldP spid="1339" grpId="4" animBg="1" advAuto="0"/>
      <p:bldP spid="1340" grpId="5" animBg="1" advAuto="0"/>
      <p:bldP spid="1345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 plans</a:t>
            </a:r>
          </a:p>
        </p:txBody>
      </p:sp>
      <p:sp>
        <p:nvSpPr>
          <p:cNvPr id="1360" name="Shape 13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dirty="0"/>
              <a:t>Free version in Ethereum </a:t>
            </a:r>
            <a:r>
              <a:rPr lang="en-US" dirty="0"/>
              <a:t>on Jan 1, 2017</a:t>
            </a:r>
            <a:endParaRPr dirty="0"/>
          </a:p>
          <a:p>
            <a:pPr>
              <a:spcBef>
                <a:spcPts val="1000"/>
              </a:spcBef>
            </a:pPr>
            <a:r>
              <a:rPr dirty="0"/>
              <a:t>Exploring commercialization of enhanced functionality</a:t>
            </a:r>
          </a:p>
          <a:p>
            <a:pPr>
              <a:spcBef>
                <a:spcPts val="1000"/>
              </a:spcBef>
            </a:pPr>
            <a:r>
              <a:rPr dirty="0"/>
              <a:t>TC good for permissioned blockchains too</a:t>
            </a:r>
          </a:p>
          <a:p>
            <a:pPr marL="1000125" lvl="1" indent="-555625">
              <a:spcBef>
                <a:spcPts val="1000"/>
              </a:spcBef>
            </a:pPr>
            <a:r>
              <a:rPr dirty="0"/>
              <a:t>E.g., Chain, HyperLedger / IBM (we're discussing with them…)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924658" y="306506"/>
            <a:ext cx="11099800" cy="202094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5675">
              <a:defRPr sz="6240"/>
            </a:pPr>
            <a:r>
              <a:rPr lang="en-US"/>
              <a:t>Smart contracts are data-hungry, but…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80303" y="5610183"/>
            <a:ext cx="1959184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rgbClr val="FF0000"/>
                </a:solidFill>
              </a:rPr>
              <a:t>x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87909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34961"/>
    </mc:Choice>
    <mc:Fallback>
      <p:transition advTm="3496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1190153" y="-18195"/>
            <a:ext cx="11099801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rPr dirty="0"/>
              <a:t>Interesting smart contracts need </a:t>
            </a:r>
            <a:r>
              <a:rPr b="1" i="1" dirty="0">
                <a:latin typeface="Helvetica"/>
                <a:ea typeface="Helvetica"/>
                <a:cs typeface="Helvetica"/>
                <a:sym typeface="Helvetica"/>
              </a:rPr>
              <a:t>trustworthy data</a:t>
            </a:r>
          </a:p>
        </p:txBody>
      </p:sp>
      <p:grpSp>
        <p:nvGrpSpPr>
          <p:cNvPr id="368" name="Group 368"/>
          <p:cNvGrpSpPr/>
          <p:nvPr/>
        </p:nvGrpSpPr>
        <p:grpSpPr>
          <a:xfrm>
            <a:off x="4850819" y="2768827"/>
            <a:ext cx="3410089" cy="4370187"/>
            <a:chOff x="0" y="0"/>
            <a:chExt cx="3410087" cy="4370185"/>
          </a:xfrm>
        </p:grpSpPr>
        <p:sp>
          <p:nvSpPr>
            <p:cNvPr id="365" name="Shape 365"/>
            <p:cNvSpPr/>
            <p:nvPr/>
          </p:nvSpPr>
          <p:spPr>
            <a:xfrm>
              <a:off x="0" y="285178"/>
              <a:ext cx="3220890" cy="4085008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6" name="pasted-image.pdf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788005" y="1906695"/>
              <a:ext cx="2371212" cy="2112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7" name="Shape 367"/>
            <p:cNvSpPr/>
            <p:nvPr/>
          </p:nvSpPr>
          <p:spPr>
            <a:xfrm>
              <a:off x="159046" y="0"/>
              <a:ext cx="3251042" cy="2334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81645" y="7767035"/>
            <a:ext cx="1291681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100"/>
            </a:lvl1pPr>
          </a:lstStyle>
          <a:p>
            <a:r>
              <a:t>Today there are no good sources.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234432" y="2513616"/>
            <a:ext cx="12325676" cy="5568915"/>
            <a:chOff x="0" y="0"/>
            <a:chExt cx="12325674" cy="5568914"/>
          </a:xfrm>
        </p:grpSpPr>
        <p:sp>
          <p:nvSpPr>
            <p:cNvPr id="372" name="Shape 372"/>
            <p:cNvSpPr/>
            <p:nvPr/>
          </p:nvSpPr>
          <p:spPr>
            <a:xfrm rot="918164">
              <a:off x="2759200" y="448940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590076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 rot="20561045">
              <a:off x="2762626" y="3859245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 rot="20241929" flipH="1">
              <a:off x="7868673" y="437969"/>
              <a:ext cx="186731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7907773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1064150" flipH="1">
              <a:off x="7876823" y="387265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575124" y="2149456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575124" y="0"/>
              <a:ext cx="2750551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9575124" y="4298914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17186" y="4055758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0" y="2135180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82523" y="214602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 cstate="print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64664" y="563852"/>
              <a:ext cx="258626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Stock quotes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80758" y="2249480"/>
              <a:ext cx="2389034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Commodity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prices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807446" y="4170058"/>
              <a:ext cx="177003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Weather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10073070" y="2263756"/>
              <a:ext cx="1754846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Current 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events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10215136" y="4413214"/>
              <a:ext cx="1470528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Sports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results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9967055" y="114300"/>
              <a:ext cx="196669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Webpage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contents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4973"/>
    </mc:Choice>
    <mc:Fallback>
      <p:transition advTm="4973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71" grpId="3" animBg="1" advAuto="0"/>
      <p:bldP spid="39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xfrm>
            <a:off x="127151" y="-2076"/>
            <a:ext cx="12750498" cy="1826380"/>
          </a:xfrm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r>
              <a:rPr lang="en-US" dirty="0" smtClean="0"/>
              <a:t>Proposed data-delivery approaches</a:t>
            </a:r>
            <a:endParaRPr dirty="0"/>
          </a:p>
        </p:txBody>
      </p:sp>
      <p:sp>
        <p:nvSpPr>
          <p:cNvPr id="552" name="Shape 552"/>
          <p:cNvSpPr>
            <a:spLocks noGrp="1"/>
          </p:cNvSpPr>
          <p:nvPr>
            <p:ph type="body" sz="half" idx="1"/>
          </p:nvPr>
        </p:nvSpPr>
        <p:spPr>
          <a:xfrm>
            <a:off x="233293" y="1606039"/>
            <a:ext cx="7162701" cy="5093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Prediction markets (e.g., Gnosis)</a:t>
            </a:r>
          </a:p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Oracles, e.g., Oraclize.it</a:t>
            </a:r>
            <a:endParaRPr lang="en-US" sz="4400" dirty="0"/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Strong trust assumption</a:t>
            </a:r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Raw data format</a:t>
            </a:r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No Confidentiality</a:t>
            </a:r>
            <a:endParaRPr sz="3500" dirty="0"/>
          </a:p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Big data brokers serve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95828" y="3312525"/>
            <a:ext cx="5217379" cy="5871414"/>
            <a:chOff x="7675142" y="3198797"/>
            <a:chExt cx="5217379" cy="5871414"/>
          </a:xfrm>
        </p:grpSpPr>
        <p:sp>
          <p:nvSpPr>
            <p:cNvPr id="550" name="Shape 550"/>
            <p:cNvSpPr/>
            <p:nvPr/>
          </p:nvSpPr>
          <p:spPr>
            <a:xfrm>
              <a:off x="7831850" y="3198797"/>
              <a:ext cx="5060671" cy="5871414"/>
            </a:xfrm>
            <a:prstGeom prst="rect">
              <a:avLst/>
            </a:prstGeom>
            <a:solidFill>
              <a:srgbClr val="F5EFB5"/>
            </a:solidFill>
            <a:ln w="38100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7675142" y="3336143"/>
              <a:ext cx="3020921" cy="7323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>
                <a:defRPr sz="38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dirty="0"/>
                <a:t>Blockchain</a:t>
              </a:r>
            </a:p>
          </p:txBody>
        </p:sp>
        <p:grpSp>
          <p:nvGrpSpPr>
            <p:cNvPr id="557" name="Group 557"/>
            <p:cNvGrpSpPr/>
            <p:nvPr/>
          </p:nvGrpSpPr>
          <p:grpSpPr>
            <a:xfrm>
              <a:off x="9740820" y="6083060"/>
              <a:ext cx="2913576" cy="2891538"/>
              <a:chOff x="-279147" y="-51444"/>
              <a:chExt cx="2913574" cy="2891536"/>
            </a:xfrm>
          </p:grpSpPr>
          <p:sp>
            <p:nvSpPr>
              <p:cNvPr id="554" name="Shape 554"/>
              <p:cNvSpPr/>
              <p:nvPr/>
            </p:nvSpPr>
            <p:spPr>
              <a:xfrm>
                <a:off x="0" y="0"/>
                <a:ext cx="2355280" cy="2840093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555" name="pasted-image.pdf"/>
              <p:cNvPicPr>
                <a:picLocks noChangeAspect="1"/>
              </p:cNvPicPr>
              <p:nvPr/>
            </p:nvPicPr>
            <p:blipFill>
              <a:blip r:embed="rId4" cstate="print">
                <a:extLst/>
              </a:blip>
              <a:stretch>
                <a:fillRect/>
              </a:stretch>
            </p:blipFill>
            <p:spPr>
              <a:xfrm>
                <a:off x="606582" y="1248910"/>
                <a:ext cx="1733951" cy="1544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6" name="Shape 556"/>
              <p:cNvSpPr/>
              <p:nvPr/>
            </p:nvSpPr>
            <p:spPr>
              <a:xfrm>
                <a:off x="-279148" y="-51445"/>
                <a:ext cx="2913576" cy="1464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800" b="1"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dirty="0"/>
                  <a:t>Smart </a:t>
                </a:r>
              </a:p>
              <a:p>
                <a:pPr>
                  <a:defRPr sz="3800" b="1"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dirty="0"/>
                  <a:t>Contract</a:t>
                </a:r>
              </a:p>
            </p:txBody>
          </p:sp>
        </p:grpSp>
        <p:pic>
          <p:nvPicPr>
            <p:cNvPr id="567" name="pasted-image.png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8164976" y="4152354"/>
              <a:ext cx="4432301" cy="182880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60" name="Group 560"/>
          <p:cNvGrpSpPr/>
          <p:nvPr/>
        </p:nvGrpSpPr>
        <p:grpSpPr>
          <a:xfrm>
            <a:off x="4896565" y="6732516"/>
            <a:ext cx="4760740" cy="1349633"/>
            <a:chOff x="0" y="0"/>
            <a:chExt cx="4760739" cy="1349631"/>
          </a:xfrm>
        </p:grpSpPr>
        <p:sp>
          <p:nvSpPr>
            <p:cNvPr id="558" name="Shape 558"/>
            <p:cNvSpPr/>
            <p:nvPr/>
          </p:nvSpPr>
          <p:spPr>
            <a:xfrm>
              <a:off x="2359865" y="183026"/>
              <a:ext cx="2400874" cy="983579"/>
            </a:xfrm>
            <a:prstGeom prst="rightArrow">
              <a:avLst>
                <a:gd name="adj1" fmla="val 32000"/>
                <a:gd name="adj2" fmla="val 826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59" name="pasted-image.png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0" y="0"/>
              <a:ext cx="2699262" cy="1349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6" name="Group 566"/>
          <p:cNvGrpSpPr/>
          <p:nvPr/>
        </p:nvGrpSpPr>
        <p:grpSpPr>
          <a:xfrm>
            <a:off x="750611" y="7395195"/>
            <a:ext cx="8833501" cy="1791024"/>
            <a:chOff x="0" y="0"/>
            <a:chExt cx="8833499" cy="1791022"/>
          </a:xfrm>
        </p:grpSpPr>
        <p:grpSp>
          <p:nvGrpSpPr>
            <p:cNvPr id="564" name="Group 564"/>
            <p:cNvGrpSpPr/>
            <p:nvPr/>
          </p:nvGrpSpPr>
          <p:grpSpPr>
            <a:xfrm>
              <a:off x="0" y="0"/>
              <a:ext cx="3996913" cy="1776180"/>
              <a:chOff x="0" y="0"/>
              <a:chExt cx="3996912" cy="1776179"/>
            </a:xfrm>
          </p:grpSpPr>
          <p:pic>
            <p:nvPicPr>
              <p:cNvPr id="561" name="image07.png"/>
              <p:cNvPicPr>
                <a:picLocks noChangeAspect="1"/>
              </p:cNvPicPr>
              <p:nvPr/>
            </p:nvPicPr>
            <p:blipFill>
              <a:blip r:embed="rId7" cstate="print">
                <a:extLst/>
              </a:blip>
              <a:stretch>
                <a:fillRect/>
              </a:stretch>
            </p:blipFill>
            <p:spPr>
              <a:xfrm>
                <a:off x="1109445" y="536854"/>
                <a:ext cx="2887468" cy="5774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2" name="image04.png"/>
              <p:cNvPicPr>
                <a:picLocks noChangeAspect="1"/>
              </p:cNvPicPr>
              <p:nvPr/>
            </p:nvPicPr>
            <p:blipFill>
              <a:blip r:embed="rId8" cstate="print">
                <a:extLst/>
              </a:blip>
              <a:stretch>
                <a:fillRect/>
              </a:stretch>
            </p:blipFill>
            <p:spPr>
              <a:xfrm>
                <a:off x="730742" y="979094"/>
                <a:ext cx="2356587" cy="797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3" name="image11.png"/>
              <p:cNvPicPr>
                <a:picLocks noChangeAspect="1"/>
              </p:cNvPicPr>
              <p:nvPr/>
            </p:nvPicPr>
            <p:blipFill>
              <a:blip r:embed="rId9" cstate="print">
                <a:extLst/>
              </a:blip>
              <a:stretch>
                <a:fillRect/>
              </a:stretch>
            </p:blipFill>
            <p:spPr>
              <a:xfrm>
                <a:off x="-1" y="0"/>
                <a:ext cx="2326477" cy="577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65" name="Shape 565"/>
            <p:cNvSpPr/>
            <p:nvPr/>
          </p:nvSpPr>
          <p:spPr>
            <a:xfrm>
              <a:off x="3239844" y="807444"/>
              <a:ext cx="5593656" cy="983579"/>
            </a:xfrm>
            <a:prstGeom prst="rightArrow">
              <a:avLst>
                <a:gd name="adj1" fmla="val 32000"/>
                <a:gd name="adj2" fmla="val 826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83365"/>
    </mc:Choice>
    <mc:Fallback>
      <p:transition advTm="18336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build="p" bldLvl="5" advAuto="0"/>
      <p:bldP spid="560" grpId="2" uiExpand="1" animBg="1" advAuto="0"/>
      <p:bldP spid="566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550" y="1251175"/>
            <a:ext cx="12076113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952500" y="26085"/>
            <a:ext cx="11099800" cy="1622044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altLang="zh-CN" sz="7200" dirty="0" err="1" smtClean="0"/>
              <a:t>Oraclize</a:t>
            </a:r>
            <a:endParaRPr dirty="0"/>
          </a:p>
        </p:txBody>
      </p:sp>
      <p:sp>
        <p:nvSpPr>
          <p:cNvPr id="5" name="Shape 552"/>
          <p:cNvSpPr>
            <a:spLocks noGrp="1"/>
          </p:cNvSpPr>
          <p:nvPr>
            <p:ph type="body" sz="half" idx="1"/>
          </p:nvPr>
        </p:nvSpPr>
        <p:spPr>
          <a:xfrm>
            <a:off x="463550" y="4175190"/>
            <a:ext cx="7162701" cy="5093655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fontAlgn="base"/>
            <a:r>
              <a:rPr lang="en-US" altLang="zh-CN" b="1" cap="all" dirty="0" smtClean="0"/>
              <a:t>HOW IT WORKS</a:t>
            </a:r>
          </a:p>
          <a:p>
            <a:pPr fontAlgn="base"/>
            <a:r>
              <a:rPr lang="en-US" altLang="zh-CN" i="1" dirty="0" smtClean="0"/>
              <a:t>data carrier for decentralized apps</a:t>
            </a:r>
            <a:endParaRPr lang="en-US" altLang="zh-CN" dirty="0" smtClean="0"/>
          </a:p>
          <a:p>
            <a:pPr fontAlgn="base"/>
            <a:r>
              <a:rPr lang="en-US" altLang="zh-CN" dirty="0" smtClean="0"/>
              <a:t>Smart contracts live like in a walled garden,</a:t>
            </a:r>
            <a:br>
              <a:rPr lang="en-US" altLang="zh-CN" dirty="0" smtClean="0"/>
            </a:br>
            <a:r>
              <a:rPr lang="en-US" altLang="zh-CN" dirty="0" smtClean="0"/>
              <a:t>they cannot fetch external data on their own.</a:t>
            </a:r>
            <a:br>
              <a:rPr lang="en-US" altLang="zh-CN" dirty="0" smtClean="0"/>
            </a:br>
            <a:r>
              <a:rPr lang="en-US" altLang="zh-CN" dirty="0" err="1" smtClean="0"/>
              <a:t>Oraclize</a:t>
            </a:r>
            <a:r>
              <a:rPr lang="en-US" altLang="zh-CN" dirty="0" smtClean="0"/>
              <a:t> is here to help. We act as a data carrier,</a:t>
            </a:r>
            <a:br>
              <a:rPr lang="en-US" altLang="zh-CN" dirty="0" smtClean="0"/>
            </a:br>
            <a:r>
              <a:rPr lang="en-US" altLang="zh-CN" dirty="0" smtClean="0"/>
              <a:t>a reliable connection between Web APIs and your </a:t>
            </a:r>
            <a:r>
              <a:rPr lang="en-US" altLang="zh-CN" dirty="0" err="1" smtClean="0"/>
              <a:t>Dapp</a:t>
            </a:r>
            <a:r>
              <a:rPr lang="en-US" altLang="zh-CN" dirty="0" smtClean="0"/>
              <a:t>.</a:t>
            </a:r>
            <a:br>
              <a:rPr lang="en-US" altLang="zh-CN" dirty="0" smtClean="0"/>
            </a:br>
            <a:r>
              <a:rPr lang="en-US" altLang="zh-CN" dirty="0" smtClean="0"/>
              <a:t>There is no need to open additional </a:t>
            </a:r>
            <a:r>
              <a:rPr lang="en-US" altLang="zh-CN" dirty="0" err="1" smtClean="0"/>
              <a:t>trustlines</a:t>
            </a:r>
            <a:r>
              <a:rPr lang="en-US" altLang="zh-CN" dirty="0" smtClean="0"/>
              <a:t> as</a:t>
            </a:r>
            <a:br>
              <a:rPr lang="en-US" altLang="zh-CN" dirty="0" smtClean="0"/>
            </a:br>
            <a:r>
              <a:rPr lang="en-US" altLang="zh-CN" dirty="0" smtClean="0"/>
              <a:t>our good </a:t>
            </a:r>
            <a:r>
              <a:rPr lang="en-US" altLang="zh-CN" dirty="0" err="1" smtClean="0"/>
              <a:t>behaviour</a:t>
            </a:r>
            <a:r>
              <a:rPr lang="en-US" altLang="zh-CN" dirty="0" smtClean="0"/>
              <a:t> is enforced by cryptographic proofs.</a:t>
            </a:r>
            <a:endParaRPr lang="en-US" altLang="zh-C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4492" y="4481961"/>
            <a:ext cx="5378549" cy="454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85100"/>
    </mc:Choice>
    <mc:Fallback>
      <p:transition advTm="8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png"/>
          <p:cNvPicPr>
            <a:picLocks noChangeAspect="1"/>
          </p:cNvPicPr>
          <p:nvPr/>
        </p:nvPicPr>
        <p:blipFill>
          <a:blip r:embed="rId2" cstate="print">
            <a:alphaModFix amt="19189"/>
            <a:extLst/>
          </a:blip>
          <a:stretch>
            <a:fillRect/>
          </a:stretch>
        </p:blipFill>
        <p:spPr>
          <a:xfrm>
            <a:off x="5935536" y="-76354"/>
            <a:ext cx="7113278" cy="537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jpg"/>
          <p:cNvPicPr>
            <a:picLocks noChangeAspect="1"/>
          </p:cNvPicPr>
          <p:nvPr/>
        </p:nvPicPr>
        <p:blipFill>
          <a:blip r:embed="rId3" cstate="print">
            <a:alphaModFix amt="19189"/>
            <a:extLst/>
          </a:blip>
          <a:stretch>
            <a:fillRect/>
          </a:stretch>
        </p:blipFill>
        <p:spPr>
          <a:xfrm>
            <a:off x="46770" y="4701686"/>
            <a:ext cx="6985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jpg"/>
          <p:cNvPicPr>
            <a:picLocks noChangeAspect="1"/>
          </p:cNvPicPr>
          <p:nvPr/>
        </p:nvPicPr>
        <p:blipFill>
          <a:blip r:embed="rId4" cstate="print">
            <a:alphaModFix amt="19189"/>
            <a:extLst/>
          </a:blip>
          <a:stretch>
            <a:fillRect/>
          </a:stretch>
        </p:blipFill>
        <p:spPr>
          <a:xfrm>
            <a:off x="5327850" y="4901599"/>
            <a:ext cx="7620001" cy="494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pasted-image.jpg"/>
          <p:cNvPicPr>
            <a:picLocks noChangeAspect="1"/>
          </p:cNvPicPr>
          <p:nvPr/>
        </p:nvPicPr>
        <p:blipFill>
          <a:blip r:embed="rId5" cstate="print">
            <a:alphaModFix amt="19189"/>
            <a:extLst/>
          </a:blip>
          <a:stretch>
            <a:fillRect/>
          </a:stretch>
        </p:blipFill>
        <p:spPr>
          <a:xfrm>
            <a:off x="-4772" y="1095"/>
            <a:ext cx="7410491" cy="631264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906388" y="3363532"/>
            <a:ext cx="11575639" cy="3026536"/>
          </a:xfrm>
          <a:prstGeom prst="rect">
            <a:avLst/>
          </a:prstGeom>
          <a:solidFill>
            <a:srgbClr val="F5D973">
              <a:alpha val="83000"/>
            </a:srgbClr>
          </a:solidFill>
          <a:ln w="9525">
            <a:round/>
          </a:ln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Town Crier</a:t>
            </a:r>
          </a:p>
        </p:txBody>
      </p:sp>
      <p:pic>
        <p:nvPicPr>
          <p:cNvPr id="576" name="image30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48675" y="2310256"/>
            <a:ext cx="3860062" cy="5133088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361721" y="7571488"/>
            <a:ext cx="1036181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Fan Zhang, Ethan </a:t>
            </a:r>
            <a:r>
              <a:rPr dirty="0" err="1"/>
              <a:t>Cecchetti</a:t>
            </a:r>
            <a:r>
              <a:rPr dirty="0"/>
              <a:t>,</a:t>
            </a:r>
            <a:r>
              <a:rPr lang="en-US" dirty="0"/>
              <a:t> Kyle Croman, </a:t>
            </a:r>
            <a:endParaRPr dirty="0"/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Elaine Shi, and Ari Juels. Town Crier: An Authenticated </a:t>
            </a:r>
            <a:endParaRPr lang="en-US" dirty="0"/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Data Feed for Smart Contracts. ACM CCS. 2016.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11306"/>
    </mc:Choice>
    <mc:Fallback>
      <p:transition advTm="1130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3|7.8|14.1|5.4|2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5.3|8.6|1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4|5.8|20|2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|23.2|2.3|10.3|1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1.6|0.9|1.1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.6|6.2|4|20.8|10|22.3|3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2|20.4|8.8|10.6|1|3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2|0.3|0.2|0.3|0.3|0.3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4.2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3|0.5|1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4|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|1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4.4|14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2|1|0.6|1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6|31.1|7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3|7.8|14.1|5.4|2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8.6|30.8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1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1887</Words>
  <Application>Microsoft Office PowerPoint</Application>
  <PresentationFormat>自定义</PresentationFormat>
  <Paragraphs>438</Paragraphs>
  <Slides>45</Slides>
  <Notes>17</Notes>
  <HiddenSlides>3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White</vt:lpstr>
      <vt:lpstr>Town Crier:  An Authenticated Data Feed  for Smart Contracts</vt:lpstr>
      <vt:lpstr>What’s a (decentralized) smart contract?</vt:lpstr>
      <vt:lpstr>Running example:  Self-enforcing flight delay insurance</vt:lpstr>
      <vt:lpstr>Virtual Trusted Third Party</vt:lpstr>
      <vt:lpstr>Smart contracts are data-hungry, but…</vt:lpstr>
      <vt:lpstr>Interesting smart contracts need trustworthy data</vt:lpstr>
      <vt:lpstr>Proposed data-delivery approaches</vt:lpstr>
      <vt:lpstr>Oraclize</vt:lpstr>
      <vt:lpstr>Town Crier</vt:lpstr>
      <vt:lpstr>Town Crier (TC): Basic Idea</vt:lpstr>
      <vt:lpstr>How to ensure authenticity?</vt:lpstr>
      <vt:lpstr>Intel SGX: Isolation</vt:lpstr>
      <vt:lpstr>Intel SGX: Remote attestation</vt:lpstr>
      <vt:lpstr>Intel SGX: Secure Channel</vt:lpstr>
      <vt:lpstr>TC goal / adversarial model</vt:lpstr>
      <vt:lpstr>Tripartite trust model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Another problem:  Gas depletion</vt:lpstr>
      <vt:lpstr>Another problem: Gas depletion</vt:lpstr>
      <vt:lpstr>Gas sustainability</vt:lpstr>
      <vt:lpstr>Challenge of Confidentiality</vt:lpstr>
      <vt:lpstr>Running example:  Self-enforcing flight delay insurance</vt:lpstr>
      <vt:lpstr>Idea: Leverage enclave confidentiality </vt:lpstr>
      <vt:lpstr>Applications: TC for sale of online goods</vt:lpstr>
      <vt:lpstr>Smart contract for fair exchange</vt:lpstr>
      <vt:lpstr>Smart contract for fair exchange</vt:lpstr>
      <vt:lpstr>Smart contract for fair exchange</vt:lpstr>
      <vt:lpstr>Challenges</vt:lpstr>
      <vt:lpstr>Again, we can leverage SGX</vt:lpstr>
      <vt:lpstr>Again, we can leverage enclave confidentiality</vt:lpstr>
      <vt:lpstr>What if node or source is compromised?</vt:lpstr>
      <vt:lpstr>We can have  redundant sources</vt:lpstr>
      <vt:lpstr>+ redundant nodes</vt:lpstr>
      <vt:lpstr>幻灯片 41</vt:lpstr>
      <vt:lpstr>Town Crier</vt:lpstr>
      <vt:lpstr>Private financial instruments with automated execution</vt:lpstr>
      <vt:lpstr>And some unsavory uses… ("Ring of Gyges" paper)</vt:lpstr>
      <vt:lpstr>Deployment plans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Crier:  An Authenticated Data Feed  for Smart Contracts</dc:title>
  <cp:lastModifiedBy>张新玲</cp:lastModifiedBy>
  <cp:revision>100</cp:revision>
  <dcterms:modified xsi:type="dcterms:W3CDTF">2017-12-21T13:34:51Z</dcterms:modified>
</cp:coreProperties>
</file>